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7" r:id="rId1"/>
  </p:sldMasterIdLst>
  <p:notesMasterIdLst>
    <p:notesMasterId r:id="rId52"/>
  </p:notesMasterIdLst>
  <p:handoutMasterIdLst>
    <p:handoutMasterId r:id="rId53"/>
  </p:handoutMasterIdLst>
  <p:sldIdLst>
    <p:sldId id="2026" r:id="rId2"/>
    <p:sldId id="1975" r:id="rId3"/>
    <p:sldId id="2005" r:id="rId4"/>
    <p:sldId id="1862" r:id="rId5"/>
    <p:sldId id="1884" r:id="rId6"/>
    <p:sldId id="2022" r:id="rId7"/>
    <p:sldId id="1864" r:id="rId8"/>
    <p:sldId id="2023" r:id="rId9"/>
    <p:sldId id="2008" r:id="rId10"/>
    <p:sldId id="2009" r:id="rId11"/>
    <p:sldId id="1940" r:id="rId12"/>
    <p:sldId id="1941" r:id="rId13"/>
    <p:sldId id="1942" r:id="rId14"/>
    <p:sldId id="1943" r:id="rId15"/>
    <p:sldId id="1944" r:id="rId16"/>
    <p:sldId id="1945" r:id="rId17"/>
    <p:sldId id="1946" r:id="rId18"/>
    <p:sldId id="1947" r:id="rId19"/>
    <p:sldId id="1997" r:id="rId20"/>
    <p:sldId id="2030" r:id="rId21"/>
    <p:sldId id="2004" r:id="rId22"/>
    <p:sldId id="2024" r:id="rId23"/>
    <p:sldId id="1967" r:id="rId24"/>
    <p:sldId id="2040" r:id="rId25"/>
    <p:sldId id="2001" r:id="rId26"/>
    <p:sldId id="1960" r:id="rId27"/>
    <p:sldId id="1923" r:id="rId28"/>
    <p:sldId id="1979" r:id="rId29"/>
    <p:sldId id="1978" r:id="rId30"/>
    <p:sldId id="1999" r:id="rId31"/>
    <p:sldId id="1970" r:id="rId32"/>
    <p:sldId id="1968" r:id="rId33"/>
    <p:sldId id="2006" r:id="rId34"/>
    <p:sldId id="1917" r:id="rId35"/>
    <p:sldId id="1918" r:id="rId36"/>
    <p:sldId id="2016" r:id="rId37"/>
    <p:sldId id="2031" r:id="rId38"/>
    <p:sldId id="1989" r:id="rId39"/>
    <p:sldId id="2038" r:id="rId40"/>
    <p:sldId id="1912" r:id="rId41"/>
    <p:sldId id="1939" r:id="rId42"/>
    <p:sldId id="2049" r:id="rId43"/>
    <p:sldId id="2007" r:id="rId44"/>
    <p:sldId id="1916" r:id="rId45"/>
    <p:sldId id="2042" r:id="rId46"/>
    <p:sldId id="1992" r:id="rId47"/>
    <p:sldId id="2036" r:id="rId48"/>
    <p:sldId id="2012" r:id="rId49"/>
    <p:sldId id="1993" r:id="rId50"/>
    <p:sldId id="1906" r:id="rId51"/>
  </p:sldIdLst>
  <p:sldSz cx="9144000" cy="6858000" type="screen4x3"/>
  <p:notesSz cx="6881813" cy="9296400"/>
  <p:defaultTextStyle>
    <a:defPPr>
      <a:defRPr lang="en-US"/>
    </a:defPPr>
    <a:lvl1pPr algn="l" rtl="0" fontAlgn="base">
      <a:spcBef>
        <a:spcPct val="0"/>
      </a:spcBef>
      <a:spcAft>
        <a:spcPct val="0"/>
      </a:spcAft>
      <a:defRPr sz="2800" kern="1200">
        <a:solidFill>
          <a:schemeClr val="tx1"/>
        </a:solidFill>
        <a:latin typeface="Arial Black" pitchFamily="34" charset="0"/>
        <a:ea typeface="ＭＳ Ｐゴシック"/>
        <a:cs typeface="ＭＳ Ｐゴシック"/>
      </a:defRPr>
    </a:lvl1pPr>
    <a:lvl2pPr marL="457200" algn="l" rtl="0" fontAlgn="base">
      <a:spcBef>
        <a:spcPct val="0"/>
      </a:spcBef>
      <a:spcAft>
        <a:spcPct val="0"/>
      </a:spcAft>
      <a:defRPr sz="2800" kern="1200">
        <a:solidFill>
          <a:schemeClr val="tx1"/>
        </a:solidFill>
        <a:latin typeface="Arial Black" pitchFamily="34" charset="0"/>
        <a:ea typeface="ＭＳ Ｐゴシック"/>
        <a:cs typeface="ＭＳ Ｐゴシック"/>
      </a:defRPr>
    </a:lvl2pPr>
    <a:lvl3pPr marL="914400" algn="l" rtl="0" fontAlgn="base">
      <a:spcBef>
        <a:spcPct val="0"/>
      </a:spcBef>
      <a:spcAft>
        <a:spcPct val="0"/>
      </a:spcAft>
      <a:defRPr sz="2800" kern="1200">
        <a:solidFill>
          <a:schemeClr val="tx1"/>
        </a:solidFill>
        <a:latin typeface="Arial Black" pitchFamily="34" charset="0"/>
        <a:ea typeface="ＭＳ Ｐゴシック"/>
        <a:cs typeface="ＭＳ Ｐゴシック"/>
      </a:defRPr>
    </a:lvl3pPr>
    <a:lvl4pPr marL="1371600" algn="l" rtl="0" fontAlgn="base">
      <a:spcBef>
        <a:spcPct val="0"/>
      </a:spcBef>
      <a:spcAft>
        <a:spcPct val="0"/>
      </a:spcAft>
      <a:defRPr sz="2800" kern="1200">
        <a:solidFill>
          <a:schemeClr val="tx1"/>
        </a:solidFill>
        <a:latin typeface="Arial Black" pitchFamily="34" charset="0"/>
        <a:ea typeface="ＭＳ Ｐゴシック"/>
        <a:cs typeface="ＭＳ Ｐゴシック"/>
      </a:defRPr>
    </a:lvl4pPr>
    <a:lvl5pPr marL="1828800" algn="l" rtl="0" fontAlgn="base">
      <a:spcBef>
        <a:spcPct val="0"/>
      </a:spcBef>
      <a:spcAft>
        <a:spcPct val="0"/>
      </a:spcAft>
      <a:defRPr sz="2800" kern="1200">
        <a:solidFill>
          <a:schemeClr val="tx1"/>
        </a:solidFill>
        <a:latin typeface="Arial Black" pitchFamily="34" charset="0"/>
        <a:ea typeface="ＭＳ Ｐゴシック"/>
        <a:cs typeface="ＭＳ Ｐゴシック"/>
      </a:defRPr>
    </a:lvl5pPr>
    <a:lvl6pPr marL="2286000" algn="l" defTabSz="914400" rtl="0" eaLnBrk="1" latinLnBrk="0" hangingPunct="1">
      <a:defRPr sz="2800" kern="1200">
        <a:solidFill>
          <a:schemeClr val="tx1"/>
        </a:solidFill>
        <a:latin typeface="Arial Black" pitchFamily="34" charset="0"/>
        <a:ea typeface="ＭＳ Ｐゴシック"/>
        <a:cs typeface="ＭＳ Ｐゴシック"/>
      </a:defRPr>
    </a:lvl6pPr>
    <a:lvl7pPr marL="2743200" algn="l" defTabSz="914400" rtl="0" eaLnBrk="1" latinLnBrk="0" hangingPunct="1">
      <a:defRPr sz="2800" kern="1200">
        <a:solidFill>
          <a:schemeClr val="tx1"/>
        </a:solidFill>
        <a:latin typeface="Arial Black" pitchFamily="34" charset="0"/>
        <a:ea typeface="ＭＳ Ｐゴシック"/>
        <a:cs typeface="ＭＳ Ｐゴシック"/>
      </a:defRPr>
    </a:lvl7pPr>
    <a:lvl8pPr marL="3200400" algn="l" defTabSz="914400" rtl="0" eaLnBrk="1" latinLnBrk="0" hangingPunct="1">
      <a:defRPr sz="2800" kern="1200">
        <a:solidFill>
          <a:schemeClr val="tx1"/>
        </a:solidFill>
        <a:latin typeface="Arial Black" pitchFamily="34" charset="0"/>
        <a:ea typeface="ＭＳ Ｐゴシック"/>
        <a:cs typeface="ＭＳ Ｐゴシック"/>
      </a:defRPr>
    </a:lvl8pPr>
    <a:lvl9pPr marL="3657600" algn="l" defTabSz="914400" rtl="0" eaLnBrk="1" latinLnBrk="0" hangingPunct="1">
      <a:defRPr sz="2800" kern="1200">
        <a:solidFill>
          <a:schemeClr val="tx1"/>
        </a:solidFill>
        <a:latin typeface="Arial Black" pitchFamily="34"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2352"/>
    <a:srgbClr val="66FFFF"/>
    <a:srgbClr val="FFFF99"/>
    <a:srgbClr val="003366"/>
    <a:srgbClr val="CCFFFF"/>
    <a:srgbClr val="CC99FF"/>
    <a:srgbClr val="83CEE5"/>
    <a:srgbClr val="DAD2E4"/>
    <a:srgbClr val="FFDB93"/>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12" autoAdjust="0"/>
    <p:restoredTop sz="80995" autoAdjust="0"/>
  </p:normalViewPr>
  <p:slideViewPr>
    <p:cSldViewPr>
      <p:cViewPr>
        <p:scale>
          <a:sx n="75" d="100"/>
          <a:sy n="75" d="100"/>
        </p:scale>
        <p:origin x="-3616" y="-1256"/>
      </p:cViewPr>
      <p:guideLst>
        <p:guide orient="horz" pos="2160"/>
        <p:guide pos="288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62" d="100"/>
        <a:sy n="62" d="100"/>
      </p:scale>
      <p:origin x="0" y="35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128"/>
                <a:cs typeface="+mn-cs"/>
              </a:defRPr>
            </a:lvl1pPr>
          </a:lstStyle>
          <a:p>
            <a:pPr>
              <a:defRPr/>
            </a:pPr>
            <a:endParaRPr lang="en-US"/>
          </a:p>
        </p:txBody>
      </p:sp>
      <p:sp>
        <p:nvSpPr>
          <p:cNvPr id="95235" name="Rectangle 3"/>
          <p:cNvSpPr>
            <a:spLocks noGrp="1" noChangeArrowheads="1"/>
          </p:cNvSpPr>
          <p:nvPr>
            <p:ph type="dt" sz="quarter" idx="1"/>
          </p:nvPr>
        </p:nvSpPr>
        <p:spPr bwMode="auto">
          <a:xfrm>
            <a:off x="3900488" y="0"/>
            <a:ext cx="298132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128"/>
                <a:cs typeface="+mn-cs"/>
              </a:defRPr>
            </a:lvl1pPr>
          </a:lstStyle>
          <a:p>
            <a:pPr>
              <a:defRPr/>
            </a:pPr>
            <a:endParaRPr lang="en-US"/>
          </a:p>
        </p:txBody>
      </p:sp>
      <p:sp>
        <p:nvSpPr>
          <p:cNvPr id="95236" name="Rectangle 4"/>
          <p:cNvSpPr>
            <a:spLocks noGrp="1" noChangeArrowheads="1"/>
          </p:cNvSpPr>
          <p:nvPr>
            <p:ph type="ftr" sz="quarter" idx="2"/>
          </p:nvPr>
        </p:nvSpPr>
        <p:spPr bwMode="auto">
          <a:xfrm>
            <a:off x="0" y="8831263"/>
            <a:ext cx="2982913"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128"/>
                <a:cs typeface="+mn-cs"/>
              </a:defRPr>
            </a:lvl1pPr>
          </a:lstStyle>
          <a:p>
            <a:pPr>
              <a:defRPr/>
            </a:pPr>
            <a:endParaRPr lang="en-US"/>
          </a:p>
        </p:txBody>
      </p:sp>
      <p:sp>
        <p:nvSpPr>
          <p:cNvPr id="95237" name="Rectangle 5"/>
          <p:cNvSpPr>
            <a:spLocks noGrp="1" noChangeArrowheads="1"/>
          </p:cNvSpPr>
          <p:nvPr>
            <p:ph type="sldNum" sz="quarter" idx="3"/>
          </p:nvPr>
        </p:nvSpPr>
        <p:spPr bwMode="auto">
          <a:xfrm>
            <a:off x="3900488" y="8831263"/>
            <a:ext cx="2981325"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ea typeface="ＭＳ Ｐゴシック" charset="-128"/>
                <a:cs typeface="+mn-cs"/>
              </a:defRPr>
            </a:lvl1pPr>
          </a:lstStyle>
          <a:p>
            <a:pPr>
              <a:defRPr/>
            </a:pPr>
            <a:fld id="{C282227F-C568-4CAC-9DD9-5CB67465B2FA}" type="slidenum">
              <a:rPr lang="en-US"/>
              <a:pPr>
                <a:defRPr/>
              </a:pPr>
              <a:t>‹#›</a:t>
            </a:fld>
            <a:endParaRPr lang="en-US"/>
          </a:p>
        </p:txBody>
      </p:sp>
    </p:spTree>
    <p:extLst>
      <p:ext uri="{BB962C8B-B14F-4D97-AF65-F5344CB8AC3E}">
        <p14:creationId xmlns:p14="http://schemas.microsoft.com/office/powerpoint/2010/main" val="3224544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128"/>
                <a:cs typeface="+mn-cs"/>
              </a:defRPr>
            </a:lvl1pPr>
          </a:lstStyle>
          <a:p>
            <a:pPr>
              <a:defRPr/>
            </a:pPr>
            <a:endParaRPr lang="en-US"/>
          </a:p>
        </p:txBody>
      </p:sp>
      <p:sp>
        <p:nvSpPr>
          <p:cNvPr id="27651" name="Rectangle 3"/>
          <p:cNvSpPr>
            <a:spLocks noGrp="1" noChangeArrowheads="1"/>
          </p:cNvSpPr>
          <p:nvPr>
            <p:ph type="dt" idx="1"/>
          </p:nvPr>
        </p:nvSpPr>
        <p:spPr bwMode="auto">
          <a:xfrm>
            <a:off x="3900488" y="0"/>
            <a:ext cx="298132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128"/>
                <a:cs typeface="+mn-cs"/>
              </a:defRPr>
            </a:lvl1pPr>
          </a:lstStyle>
          <a:p>
            <a:pPr>
              <a:defRPr/>
            </a:pPr>
            <a:endParaRPr lang="en-US"/>
          </a:p>
        </p:txBody>
      </p:sp>
      <p:sp>
        <p:nvSpPr>
          <p:cNvPr id="30724" name="Rectangle 4"/>
          <p:cNvSpPr>
            <a:spLocks noGrp="1" noRot="1" noChangeAspect="1" noChangeArrowheads="1" noTextEdit="1"/>
          </p:cNvSpPr>
          <p:nvPr>
            <p:ph type="sldImg" idx="2"/>
          </p:nvPr>
        </p:nvSpPr>
        <p:spPr bwMode="auto">
          <a:xfrm>
            <a:off x="1116013" y="696913"/>
            <a:ext cx="4648200" cy="3486150"/>
          </a:xfrm>
          <a:prstGeom prst="rect">
            <a:avLst/>
          </a:prstGeom>
          <a:noFill/>
          <a:ln w="9525">
            <a:solidFill>
              <a:srgbClr val="000000"/>
            </a:solidFill>
            <a:miter lim="800000"/>
            <a:headEnd/>
            <a:tailEnd/>
          </a:ln>
        </p:spPr>
      </p:sp>
      <p:sp>
        <p:nvSpPr>
          <p:cNvPr id="27653" name="Rectangle 5"/>
          <p:cNvSpPr>
            <a:spLocks noGrp="1" noChangeArrowheads="1"/>
          </p:cNvSpPr>
          <p:nvPr>
            <p:ph type="body" sz="quarter" idx="3"/>
          </p:nvPr>
        </p:nvSpPr>
        <p:spPr bwMode="auto">
          <a:xfrm>
            <a:off x="917575" y="4416425"/>
            <a:ext cx="5046663"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831263"/>
            <a:ext cx="2982913"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128"/>
                <a:cs typeface="+mn-cs"/>
              </a:defRPr>
            </a:lvl1pPr>
          </a:lstStyle>
          <a:p>
            <a:pPr>
              <a:defRPr/>
            </a:pPr>
            <a:endParaRPr lang="en-US"/>
          </a:p>
        </p:txBody>
      </p:sp>
      <p:sp>
        <p:nvSpPr>
          <p:cNvPr id="27655" name="Rectangle 7"/>
          <p:cNvSpPr>
            <a:spLocks noGrp="1" noChangeArrowheads="1"/>
          </p:cNvSpPr>
          <p:nvPr>
            <p:ph type="sldNum" sz="quarter" idx="5"/>
          </p:nvPr>
        </p:nvSpPr>
        <p:spPr bwMode="auto">
          <a:xfrm>
            <a:off x="3900488" y="8831263"/>
            <a:ext cx="2981325"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ea typeface="ＭＳ Ｐゴシック" charset="-128"/>
                <a:cs typeface="+mn-cs"/>
              </a:defRPr>
            </a:lvl1pPr>
          </a:lstStyle>
          <a:p>
            <a:pPr>
              <a:defRPr/>
            </a:pPr>
            <a:fld id="{D51742CB-1C8B-48FB-8A2B-0DBAF67D1086}" type="slidenum">
              <a:rPr lang="en-US"/>
              <a:pPr>
                <a:defRPr/>
              </a:pPr>
              <a:t>‹#›</a:t>
            </a:fld>
            <a:endParaRPr lang="en-US"/>
          </a:p>
        </p:txBody>
      </p:sp>
    </p:spTree>
    <p:extLst>
      <p:ext uri="{BB962C8B-B14F-4D97-AF65-F5344CB8AC3E}">
        <p14:creationId xmlns:p14="http://schemas.microsoft.com/office/powerpoint/2010/main" val="30681818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ＭＳ Ｐゴシック"/>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career has mostly</a:t>
            </a:r>
            <a:r>
              <a:rPr lang="en-US" baseline="0" dirty="0" smtClean="0"/>
              <a:t> been serving as an add on social scientist – last ten years.. Working toward  better integration of social sciences and physical sciences – particularly meteorology and hydrology</a:t>
            </a:r>
          </a:p>
          <a:p>
            <a:endParaRPr lang="en-US" baseline="0" dirty="0" smtClean="0"/>
          </a:p>
          <a:p>
            <a:r>
              <a:rPr lang="en-US" dirty="0" smtClean="0"/>
              <a:t>Last</a:t>
            </a:r>
            <a:r>
              <a:rPr lang="en-US" baseline="0" dirty="0" smtClean="0"/>
              <a:t> week I went up the Big Thompson Canyon and observed the new destruction from the 2013 flood. Having completed my masters thesis in 1977 on the actions people took during the 1976 flood that led to them either living or being one of the l44 people who died in that flood – it was remarkable and surreal to see the impacts of the most recent floods – and appreciate that in 2013 even though the flooding was severe – the death toll was orders of magnitude smaller – as a result of decades of work by NOAA and many others – to assure that (unlike in 1977) very few people were ON the roads when they washed out!</a:t>
            </a:r>
          </a:p>
          <a:p>
            <a:r>
              <a:rPr lang="en-US" baseline="0" dirty="0" smtClean="0"/>
              <a:t>… encourage you to go on a field trip if you have any time – even just outside boulder along </a:t>
            </a:r>
            <a:r>
              <a:rPr lang="en-US" baseline="0" dirty="0" err="1" smtClean="0"/>
              <a:t>lefthand</a:t>
            </a:r>
            <a:r>
              <a:rPr lang="en-US" baseline="0" dirty="0" smtClean="0"/>
              <a:t> creek the flood effects are still easy to see … and you can appreciate the magnitude of the event from nearly one year ago </a:t>
            </a:r>
            <a:endParaRPr lang="en-US" dirty="0"/>
          </a:p>
        </p:txBody>
      </p:sp>
      <p:sp>
        <p:nvSpPr>
          <p:cNvPr id="4" name="Slide Number Placeholder 3"/>
          <p:cNvSpPr>
            <a:spLocks noGrp="1"/>
          </p:cNvSpPr>
          <p:nvPr>
            <p:ph type="sldNum" sz="quarter" idx="10"/>
          </p:nvPr>
        </p:nvSpPr>
        <p:spPr/>
        <p:txBody>
          <a:bodyPr/>
          <a:lstStyle/>
          <a:p>
            <a:pPr>
              <a:defRPr/>
            </a:pPr>
            <a:fld id="{2D0EAFE7-F180-2D4D-8258-B5A8CAD4CB43}" type="slidenum">
              <a:rPr lang="en-US" smtClean="0"/>
              <a:pPr>
                <a:defRPr/>
              </a:pPr>
              <a:t>2</a:t>
            </a:fld>
            <a:endParaRPr lang="en-US"/>
          </a:p>
        </p:txBody>
      </p:sp>
    </p:spTree>
    <p:extLst>
      <p:ext uri="{BB962C8B-B14F-4D97-AF65-F5344CB8AC3E}">
        <p14:creationId xmlns:p14="http://schemas.microsoft.com/office/powerpoint/2010/main" val="1492412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US" dirty="0">
              <a:latin typeface="Arial" charset="0"/>
              <a:ea typeface="ＭＳ Ｐゴシック" charset="-128"/>
              <a:cs typeface="ＭＳ Ｐゴシック" charset="-128"/>
            </a:endParaRPr>
          </a:p>
        </p:txBody>
      </p:sp>
      <p:sp>
        <p:nvSpPr>
          <p:cNvPr id="32772" name="Slide Number Placeholder 3"/>
          <p:cNvSpPr>
            <a:spLocks noGrp="1"/>
          </p:cNvSpPr>
          <p:nvPr>
            <p:ph type="sldNum" sz="quarter" idx="5"/>
          </p:nvPr>
        </p:nvSpPr>
        <p:spPr/>
        <p:txBody>
          <a:bodyPr/>
          <a:lstStyle/>
          <a:p>
            <a:pPr>
              <a:defRPr/>
            </a:pPr>
            <a:fld id="{C60300EA-683A-2946-80EE-1FA1AC775837}" type="slidenum">
              <a:rPr lang="en-US"/>
              <a:pPr>
                <a:defRPr/>
              </a:pPr>
              <a:t>18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51742CB-1C8B-48FB-8A2B-0DBAF67D1086}" type="slidenum">
              <a:rPr lang="en-US" smtClean="0"/>
              <a:pPr>
                <a:defRPr/>
              </a:pPr>
              <a:t>19</a:t>
            </a:fld>
            <a:endParaRPr lang="en-US"/>
          </a:p>
        </p:txBody>
      </p:sp>
    </p:spTree>
    <p:extLst>
      <p:ext uri="{BB962C8B-B14F-4D97-AF65-F5344CB8AC3E}">
        <p14:creationId xmlns:p14="http://schemas.microsoft.com/office/powerpoint/2010/main" val="3937046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51742CB-1C8B-48FB-8A2B-0DBAF67D1086}" type="slidenum">
              <a:rPr lang="en-US" smtClean="0"/>
              <a:pPr>
                <a:defRPr/>
              </a:pPr>
              <a:t>21</a:t>
            </a:fld>
            <a:endParaRPr lang="en-US"/>
          </a:p>
        </p:txBody>
      </p:sp>
    </p:spTree>
    <p:extLst>
      <p:ext uri="{BB962C8B-B14F-4D97-AF65-F5344CB8AC3E}">
        <p14:creationId xmlns:p14="http://schemas.microsoft.com/office/powerpoint/2010/main" val="2616493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8348974" indent="-3788674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62229"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24458"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86688"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48917"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51FF49CF-59A5-2A4A-AAFC-3F7E80BE7EC2}" type="slidenum">
              <a:rPr lang="en-US" sz="1200"/>
              <a:pPr eaLnBrk="1" hangingPunct="1"/>
              <a:t>22</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Edited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example of the trend toward tailoring warnings to vulnerable populations – making them  more precise in time and space – is work that is being done as part of the CASA project. It was funded for 10 years by </a:t>
            </a:r>
            <a:r>
              <a:rPr lang="en-US" baseline="0" dirty="0" err="1" smtClean="0"/>
              <a:t>nsf</a:t>
            </a:r>
            <a:r>
              <a:rPr lang="en-US" baseline="0" dirty="0" smtClean="0"/>
              <a:t> and now is being funded mostly by the </a:t>
            </a:r>
            <a:r>
              <a:rPr lang="en-US" baseline="0" dirty="0" err="1" smtClean="0"/>
              <a:t>dallas</a:t>
            </a:r>
            <a:r>
              <a:rPr lang="en-US" baseline="0" dirty="0" smtClean="0"/>
              <a:t> fort worth council of governments – one aspect is the effort to find out particular routes that people drive – as part of their daily or weekly routines – and by giving them phones – with </a:t>
            </a:r>
            <a:r>
              <a:rPr lang="en-US" baseline="0" dirty="0" err="1" smtClean="0"/>
              <a:t>gps</a:t>
            </a:r>
            <a:r>
              <a:rPr lang="en-US" baseline="0" dirty="0" smtClean="0"/>
              <a:t> tracking – coming up with ways to warn them – about hazardous conditions they are likely to run into – with the suggestion that they change their routes– these warnings would be very localized – and personalized.. And received on mobile devices.</a:t>
            </a:r>
          </a:p>
          <a:p>
            <a:r>
              <a:rPr lang="en-US" baseline="0" dirty="0" smtClean="0"/>
              <a:t>  the radar engineers, emergency managers, social scientists, are all working together with the departments of transportation – to learn more about what information people say they want and need – and then to figure out ways to provide it to them in timely ways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2D0EAFE7-F180-2D4D-8258-B5A8CAD4CB43}" type="slidenum">
              <a:rPr lang="en-US" smtClean="0"/>
              <a:pPr>
                <a:defRPr/>
              </a:pPr>
              <a:t>28</a:t>
            </a:fld>
            <a:endParaRPr lang="en-US"/>
          </a:p>
        </p:txBody>
      </p:sp>
    </p:spTree>
    <p:extLst>
      <p:ext uri="{BB962C8B-B14F-4D97-AF65-F5344CB8AC3E}">
        <p14:creationId xmlns:p14="http://schemas.microsoft.com/office/powerpoint/2010/main" val="1844716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 began</a:t>
            </a:r>
            <a:r>
              <a:rPr lang="en-US" baseline="0" dirty="0" smtClean="0"/>
              <a:t> my career networked stream gages and </a:t>
            </a:r>
            <a:r>
              <a:rPr lang="en-US" baseline="0" dirty="0" err="1" smtClean="0"/>
              <a:t>raingages</a:t>
            </a:r>
            <a:r>
              <a:rPr lang="en-US" baseline="0" dirty="0" smtClean="0"/>
              <a:t> were state of the art. </a:t>
            </a:r>
            <a:r>
              <a:rPr lang="en-US" baseline="0" dirty="0" err="1" smtClean="0"/>
              <a:t>Mamy</a:t>
            </a:r>
            <a:r>
              <a:rPr lang="en-US" baseline="0" dirty="0" smtClean="0"/>
              <a:t> decision makers had to wait for phone calls to tell them how much rain had fallen upstream.. Now they are connected by instant internet access and complemented by many other observation tools – including real time cameras.. That</a:t>
            </a:r>
          </a:p>
          <a:p>
            <a:r>
              <a:rPr lang="en-US" baseline="0" dirty="0" smtClean="0"/>
              <a:t>Warn motorists as its happening .. that the low point on the road they are about to cross is --- flooded – or that lots of mud is sliding down the burn scar, headed for towns below … </a:t>
            </a:r>
            <a:endParaRPr lang="en-US" dirty="0"/>
          </a:p>
        </p:txBody>
      </p:sp>
      <p:sp>
        <p:nvSpPr>
          <p:cNvPr id="4" name="Slide Number Placeholder 3"/>
          <p:cNvSpPr>
            <a:spLocks noGrp="1"/>
          </p:cNvSpPr>
          <p:nvPr>
            <p:ph type="sldNum" sz="quarter" idx="10"/>
          </p:nvPr>
        </p:nvSpPr>
        <p:spPr/>
        <p:txBody>
          <a:bodyPr/>
          <a:lstStyle/>
          <a:p>
            <a:pPr>
              <a:defRPr/>
            </a:pPr>
            <a:fld id="{2D0EAFE7-F180-2D4D-8258-B5A8CAD4CB43}" type="slidenum">
              <a:rPr lang="en-US" smtClean="0"/>
              <a:pPr>
                <a:defRPr/>
              </a:pPr>
              <a:t>29</a:t>
            </a:fld>
            <a:endParaRPr lang="en-US"/>
          </a:p>
        </p:txBody>
      </p:sp>
    </p:spTree>
    <p:extLst>
      <p:ext uri="{BB962C8B-B14F-4D97-AF65-F5344CB8AC3E}">
        <p14:creationId xmlns:p14="http://schemas.microsoft.com/office/powerpoint/2010/main" val="1006517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51742CB-1C8B-48FB-8A2B-0DBAF67D1086}" type="slidenum">
              <a:rPr lang="en-US" smtClean="0"/>
              <a:pPr>
                <a:defRPr/>
              </a:pPr>
              <a:t>30</a:t>
            </a:fld>
            <a:endParaRPr lang="en-US"/>
          </a:p>
        </p:txBody>
      </p:sp>
    </p:spTree>
    <p:extLst>
      <p:ext uri="{BB962C8B-B14F-4D97-AF65-F5344CB8AC3E}">
        <p14:creationId xmlns:p14="http://schemas.microsoft.com/office/powerpoint/2010/main" val="3716354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
        <p:nvSpPr>
          <p:cNvPr id="37892" name="Date Placeholder 3"/>
          <p:cNvSpPr txBox="1">
            <a:spLocks noGrp="1"/>
          </p:cNvSpPr>
          <p:nvPr/>
        </p:nvSpPr>
        <p:spPr bwMode="auto">
          <a:xfrm>
            <a:off x="3898102" y="0"/>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r>
              <a:rPr lang="en-US" sz="1200">
                <a:cs typeface="Arial" charset="0"/>
              </a:rPr>
              <a:t>November 27-29, 2001</a:t>
            </a:r>
          </a:p>
        </p:txBody>
      </p:sp>
      <p:sp>
        <p:nvSpPr>
          <p:cNvPr id="37893" name="Footer Placeholder 4"/>
          <p:cNvSpPr txBox="1">
            <a:spLocks noGrp="1"/>
          </p:cNvSpPr>
          <p:nvPr/>
        </p:nvSpPr>
        <p:spPr bwMode="auto">
          <a:xfrm>
            <a:off x="0" y="8829967"/>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200">
                <a:cs typeface="Arial" charset="0"/>
              </a:rPr>
              <a:t>Central Region Warning Improvement Workshop</a:t>
            </a:r>
          </a:p>
        </p:txBody>
      </p:sp>
      <p:sp>
        <p:nvSpPr>
          <p:cNvPr id="37894" name="Slide Number Placeholder 5"/>
          <p:cNvSpPr txBox="1">
            <a:spLocks noGrp="1"/>
          </p:cNvSpPr>
          <p:nvPr/>
        </p:nvSpPr>
        <p:spPr bwMode="auto">
          <a:xfrm>
            <a:off x="3898102" y="8829967"/>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fld id="{8D024009-C667-AA4B-9A92-2A1620CB2896}" type="slidenum">
              <a:rPr lang="en-US" sz="1200">
                <a:cs typeface="Arial" charset="0"/>
              </a:rPr>
              <a:pPr algn="r" eaLnBrk="1" hangingPunct="1"/>
              <a:t>31</a:t>
            </a:fld>
            <a:endParaRPr lang="en-US" sz="120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a:ln/>
        </p:spPr>
      </p:sp>
      <p:sp>
        <p:nvSpPr>
          <p:cNvPr id="48131" name="Notes Placeholder 2"/>
          <p:cNvSpPr>
            <a:spLocks noGrp="1"/>
          </p:cNvSpPr>
          <p:nvPr>
            <p:ph type="body" idx="1"/>
          </p:nvPr>
        </p:nvSpPr>
        <p:spPr>
          <a:noFill/>
          <a:ln/>
        </p:spPr>
        <p:txBody>
          <a:bodyPr/>
          <a:lstStyle/>
          <a:p>
            <a:pPr eaLnBrk="1" hangingPunct="1">
              <a:spcBef>
                <a:spcPct val="0"/>
              </a:spcBef>
            </a:pPr>
            <a:endParaRPr lang="en-US" dirty="0" smtClean="0"/>
          </a:p>
        </p:txBody>
      </p:sp>
      <p:sp>
        <p:nvSpPr>
          <p:cNvPr id="48132" name="Slide Number Placeholder 3"/>
          <p:cNvSpPr>
            <a:spLocks noGrp="1"/>
          </p:cNvSpPr>
          <p:nvPr>
            <p:ph type="sldNum" sz="quarter" idx="5"/>
          </p:nvPr>
        </p:nvSpPr>
        <p:spPr>
          <a:noFill/>
        </p:spPr>
        <p:txBody>
          <a:bodyPr/>
          <a:lstStyle/>
          <a:p>
            <a:fld id="{8891BD40-AA19-8C41-A406-DBC3C6E51E15}" type="slidenum">
              <a:rPr lang="en-US" smtClean="0">
                <a:latin typeface="Times New Roman" pitchFamily="-65" charset="0"/>
                <a:ea typeface="ＭＳ Ｐゴシック" pitchFamily="-65" charset="-128"/>
                <a:cs typeface="ＭＳ Ｐゴシック" pitchFamily="-65" charset="-128"/>
              </a:rPr>
              <a:pPr/>
              <a:t>39</a:t>
            </a:fld>
            <a:endParaRPr lang="en-US" smtClean="0">
              <a:latin typeface="Times New Roman" pitchFamily="-65" charset="0"/>
              <a:ea typeface="ＭＳ Ｐゴシック" pitchFamily="-65" charset="-128"/>
              <a:cs typeface="ＭＳ Ｐゴシック" pitchFamily="-6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4BB35E-DFFA-4356-9D74-EF7E6C9CE0BF}" type="slidenum">
              <a:rPr lang="en-US"/>
              <a:pPr>
                <a:defRPr/>
              </a:pPr>
              <a:t>4</a:t>
            </a:fld>
            <a:endParaRPr lang="en-US"/>
          </a:p>
        </p:txBody>
      </p:sp>
      <p:sp>
        <p:nvSpPr>
          <p:cNvPr id="31747" name="Rectangle 2"/>
          <p:cNvSpPr>
            <a:spLocks noGrp="1" noRot="1" noChangeAspect="1" noChangeArrowheads="1" noTextEdit="1"/>
          </p:cNvSpPr>
          <p:nvPr>
            <p:ph type="sldImg"/>
          </p:nvPr>
        </p:nvSpPr>
        <p:spPr>
          <a:xfrm>
            <a:off x="1117600" y="698500"/>
            <a:ext cx="4648200" cy="3486150"/>
          </a:xfrm>
          <a:ln/>
        </p:spPr>
      </p:sp>
      <p:sp>
        <p:nvSpPr>
          <p:cNvPr id="31748" name="Rectangle 3"/>
          <p:cNvSpPr>
            <a:spLocks noGrp="1" noChangeArrowheads="1"/>
          </p:cNvSpPr>
          <p:nvPr>
            <p:ph type="body" idx="1"/>
          </p:nvPr>
        </p:nvSpPr>
        <p:spPr>
          <a:xfrm>
            <a:off x="917575" y="4416425"/>
            <a:ext cx="5046663" cy="4181475"/>
          </a:xfrm>
          <a:noFill/>
          <a:ln/>
        </p:spPr>
        <p:txBody>
          <a:bodyPr/>
          <a:lstStyle/>
          <a:p>
            <a:endParaRPr lang="en-US" sz="700" b="1" dirty="0" smtClean="0">
              <a:solidFill>
                <a:srgbClr val="FF9933"/>
              </a:solidFill>
              <a:ea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model</a:t>
            </a:r>
          </a:p>
          <a:p>
            <a:endParaRPr lang="en-US" dirty="0"/>
          </a:p>
        </p:txBody>
      </p:sp>
      <p:sp>
        <p:nvSpPr>
          <p:cNvPr id="4" name="Slide Number Placeholder 3"/>
          <p:cNvSpPr>
            <a:spLocks noGrp="1"/>
          </p:cNvSpPr>
          <p:nvPr>
            <p:ph type="sldNum" sz="quarter" idx="10"/>
          </p:nvPr>
        </p:nvSpPr>
        <p:spPr/>
        <p:txBody>
          <a:bodyPr/>
          <a:lstStyle/>
          <a:p>
            <a:pPr>
              <a:defRPr/>
            </a:pPr>
            <a:fld id="{D51742CB-1C8B-48FB-8A2B-0DBAF67D1086}" type="slidenum">
              <a:rPr lang="en-US" smtClean="0"/>
              <a:pPr>
                <a:defRPr/>
              </a:pPr>
              <a:t>44</a:t>
            </a:fld>
            <a:endParaRPr lang="en-US"/>
          </a:p>
        </p:txBody>
      </p:sp>
    </p:spTree>
    <p:extLst>
      <p:ext uri="{BB962C8B-B14F-4D97-AF65-F5344CB8AC3E}">
        <p14:creationId xmlns:p14="http://schemas.microsoft.com/office/powerpoint/2010/main" val="709456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Peoplle</a:t>
            </a:r>
            <a:r>
              <a:rPr lang="en-US" baseline="0" dirty="0" smtClean="0"/>
              <a:t> are leading the way… </a:t>
            </a:r>
            <a:endParaRPr lang="en-US" dirty="0"/>
          </a:p>
        </p:txBody>
      </p:sp>
      <p:sp>
        <p:nvSpPr>
          <p:cNvPr id="4" name="Slide Number Placeholder 3"/>
          <p:cNvSpPr>
            <a:spLocks noGrp="1"/>
          </p:cNvSpPr>
          <p:nvPr>
            <p:ph type="sldNum" sz="quarter" idx="10"/>
          </p:nvPr>
        </p:nvSpPr>
        <p:spPr/>
        <p:txBody>
          <a:bodyPr/>
          <a:lstStyle/>
          <a:p>
            <a:pPr>
              <a:defRPr/>
            </a:pPr>
            <a:fld id="{D51742CB-1C8B-48FB-8A2B-0DBAF67D1086}" type="slidenum">
              <a:rPr lang="en-US" smtClean="0"/>
              <a:pPr>
                <a:defRPr/>
              </a:pPr>
              <a:t>46</a:t>
            </a:fld>
            <a:endParaRPr lang="en-US"/>
          </a:p>
        </p:txBody>
      </p:sp>
    </p:spTree>
    <p:extLst>
      <p:ext uri="{BB962C8B-B14F-4D97-AF65-F5344CB8AC3E}">
        <p14:creationId xmlns:p14="http://schemas.microsoft.com/office/powerpoint/2010/main" val="362791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r>
              <a:rPr lang="en-US" sz="1600" dirty="0" smtClean="0">
                <a:ea typeface="ＭＳ Ｐゴシック"/>
              </a:rPr>
              <a:t>The framework, presented here disassembles v</a:t>
            </a:r>
            <a:r>
              <a:rPr lang="en-US" sz="1600" i="1" dirty="0" smtClean="0">
                <a:ea typeface="ＭＳ Ｐゴシック"/>
              </a:rPr>
              <a:t>ulnerability</a:t>
            </a:r>
            <a:r>
              <a:rPr lang="en-US" sz="1600" dirty="0" smtClean="0">
                <a:ea typeface="ＭＳ Ｐゴシック"/>
              </a:rPr>
              <a:t> of the system into three interactive components: </a:t>
            </a:r>
            <a:r>
              <a:rPr lang="en-US" sz="1600" i="1" dirty="0" smtClean="0">
                <a:ea typeface="ＭＳ Ｐゴシック"/>
              </a:rPr>
              <a:t>exposure</a:t>
            </a:r>
            <a:r>
              <a:rPr lang="en-US" sz="1600" dirty="0" smtClean="0">
                <a:ea typeface="ＭＳ Ｐゴシック"/>
              </a:rPr>
              <a:t>  (i.e., climate and synoptic weather conditions which are</a:t>
            </a:r>
          </a:p>
          <a:p>
            <a:r>
              <a:rPr lang="en-US" sz="1600" dirty="0" smtClean="0">
                <a:ea typeface="ＭＳ Ｐゴシック"/>
              </a:rPr>
              <a:t>exacerbated by the reflective, storage, and transportation characteristics of urban materials and vegetation), ,</a:t>
            </a:r>
            <a:r>
              <a:rPr lang="en-US" sz="1600" i="1" dirty="0" smtClean="0">
                <a:ea typeface="ＭＳ Ｐゴシック"/>
              </a:rPr>
              <a:t>sensitivity</a:t>
            </a:r>
            <a:r>
              <a:rPr lang="en-US" sz="1600" dirty="0" smtClean="0">
                <a:ea typeface="ＭＳ Ｐゴシック"/>
              </a:rPr>
              <a:t>  (i.e., the extent to which a system or population can absorb</a:t>
            </a:r>
          </a:p>
          <a:p>
            <a:r>
              <a:rPr lang="en-US" sz="1600" dirty="0" smtClean="0">
                <a:ea typeface="ＭＳ Ｐゴシック"/>
              </a:rPr>
              <a:t>impacts without suffering long-term harm), and </a:t>
            </a:r>
            <a:r>
              <a:rPr lang="en-US" sz="1600" i="1" dirty="0" smtClean="0">
                <a:ea typeface="ＭＳ Ｐゴシック"/>
              </a:rPr>
              <a:t>adaptive capacity</a:t>
            </a:r>
            <a:r>
              <a:rPr lang="en-US" sz="1600" dirty="0" smtClean="0">
                <a:ea typeface="ＭＳ Ｐゴシック"/>
              </a:rPr>
              <a:t> (the potential of a system or population to modify its features and behavior so as to better cope with existing and anticipated stresses). </a:t>
            </a:r>
          </a:p>
          <a:p>
            <a:r>
              <a:rPr lang="en-US" sz="1600" dirty="0" smtClean="0">
                <a:ea typeface="ＭＳ Ｐゴシック"/>
              </a:rPr>
              <a:t>Each component consists of a set of dynamic, spatially variable indicators, which in turn are affected by external drivers, such as climate change, macro-scale socio-economic and environmental stressors and urbanization trajectories.  For example, the pathway of urban development (e.g., large-scale urban agglomerations) can influence urban land use and consequently, the urban heat island, which disproportionately affects human exposure to excessive heat during the day and night time.  Macro-scale socio-economic stressors, such as economic downturn, affect sensitivity of the socio-ecological system, through its impacts on housing, employment (i.e., decreased neighborhood stability, increased socio-economic disadvantage, limited household resources for cooling) and health conditions of individuals (i.e., limited access to healthcare). </a:t>
            </a:r>
          </a:p>
          <a:p>
            <a:endParaRPr lang="en-US" sz="1600" dirty="0" smtClean="0">
              <a:ea typeface="ＭＳ Ｐゴシック"/>
            </a:endParaRPr>
          </a:p>
          <a:p>
            <a:r>
              <a:rPr lang="en-US" sz="1600" dirty="0" smtClean="0">
                <a:ea typeface="ＭＳ Ｐゴシック"/>
              </a:rPr>
              <a:t>Various combinations of the exposure, sensitivity and adaptive capacity indicators result in spatially differential negative impacts on human health. </a:t>
            </a:r>
          </a:p>
          <a:p>
            <a:r>
              <a:rPr lang="en-US" sz="1600" dirty="0" smtClean="0">
                <a:ea typeface="ＭＳ Ｐゴシック"/>
              </a:rPr>
              <a:t>The framework suggests specific heat stress adaptation and response strategies to target specific corresponding indicators of vulnerability (i.e., causes of</a:t>
            </a:r>
            <a:r>
              <a:rPr lang="en-US" dirty="0" smtClean="0">
                <a:ea typeface="ＭＳ Ｐゴシック"/>
              </a:rPr>
              <a:t> impacts), rather than targeting a composite measure of vulnerability in a given location. </a:t>
            </a:r>
          </a:p>
        </p:txBody>
      </p:sp>
      <p:sp>
        <p:nvSpPr>
          <p:cNvPr id="58372" name="Slide Number Placeholder 3"/>
          <p:cNvSpPr>
            <a:spLocks noGrp="1"/>
          </p:cNvSpPr>
          <p:nvPr>
            <p:ph type="sldNum" sz="quarter" idx="5"/>
          </p:nvPr>
        </p:nvSpPr>
        <p:spPr>
          <a:noFill/>
        </p:spPr>
        <p:txBody>
          <a:bodyPr/>
          <a:lstStyle/>
          <a:p>
            <a:fld id="{C47D084E-7102-40F2-BF24-E089949B7860}" type="slidenum">
              <a:rPr lang="en-US" smtClean="0">
                <a:latin typeface="Times New Roman" pitchFamily="18" charset="0"/>
                <a:ea typeface="ＭＳ Ｐゴシック"/>
                <a:cs typeface="ＭＳ Ｐゴシック"/>
              </a:rPr>
              <a:pPr/>
              <a:t>6</a:t>
            </a:fld>
            <a:endParaRPr lang="en-US" smtClean="0">
              <a:latin typeface="Times New Roman" pitchFamily="18" charset="0"/>
              <a:ea typeface="ＭＳ Ｐゴシック"/>
              <a:cs typeface="ＭＳ Ｐゴシック"/>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Our research objectives are quite specific. Essentially our role and objective in the IHIS project is to help reframe the development of weather information tools so that they are based on the expressed needs of EMs.</a:t>
            </a:r>
          </a:p>
          <a:p>
            <a:pPr eaLnBrk="1" hangingPunct="1">
              <a:spcBef>
                <a:spcPct val="0"/>
              </a:spcBef>
            </a:pPr>
            <a:endParaRPr lang="en-US" dirty="0" smtClean="0"/>
          </a:p>
          <a:p>
            <a:pPr eaLnBrk="1" hangingPunct="1">
              <a:spcBef>
                <a:spcPct val="0"/>
              </a:spcBef>
            </a:pPr>
            <a:r>
              <a:rPr lang="en-US" dirty="0" smtClean="0"/>
              <a:t>And we attempt to reach our objective by…understanding </a:t>
            </a:r>
            <a:r>
              <a:rPr lang="en-US" dirty="0" err="1" smtClean="0"/>
              <a:t>EMs’</a:t>
            </a:r>
            <a:r>
              <a:rPr lang="en-US" dirty="0" smtClean="0"/>
              <a:t> needs, the decisions they make, their communication practices during hazardous weather, to name a few, and then share this information with software developers so that all of this rich, detailed information can then be included in IHIS. </a:t>
            </a:r>
          </a:p>
          <a:p>
            <a:pPr eaLnBrk="1" hangingPunct="1">
              <a:spcBef>
                <a:spcPct val="0"/>
              </a:spcBef>
            </a:pPr>
            <a:endParaRPr lang="en-US" dirty="0" smtClean="0"/>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4DE03E-4194-410C-A2B4-0BC68D114477}" type="slidenum">
              <a:rPr lang="en-US">
                <a:cs typeface="Arial" charset="0"/>
              </a:rPr>
              <a:pPr fontAlgn="base">
                <a:spcBef>
                  <a:spcPct val="0"/>
                </a:spcBef>
                <a:spcAft>
                  <a:spcPct val="0"/>
                </a:spcAft>
                <a:defRPr/>
              </a:pPr>
              <a:t>9</a:t>
            </a:fld>
            <a:endParaRPr lang="en-US">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As we built our sample, it was continuously confirmed and reconfirmed why it’s necessary to conduct this type of research with EMs. And that’s because…</a:t>
            </a:r>
          </a:p>
          <a:p>
            <a:pPr eaLnBrk="1" hangingPunct="1">
              <a:spcBef>
                <a:spcPct val="0"/>
              </a:spcBef>
            </a:pPr>
            <a:endParaRPr lang="en-US" dirty="0" smtClean="0"/>
          </a:p>
          <a:p>
            <a:pPr eaLnBrk="1" hangingPunct="1">
              <a:spcBef>
                <a:spcPct val="0"/>
              </a:spcBef>
            </a:pPr>
            <a:r>
              <a:rPr lang="en-US" dirty="0" smtClean="0"/>
              <a:t>County, City, State</a:t>
            </a:r>
          </a:p>
          <a:p>
            <a:pPr eaLnBrk="1" hangingPunct="1">
              <a:spcBef>
                <a:spcPct val="0"/>
              </a:spcBef>
            </a:pPr>
            <a:r>
              <a:rPr lang="en-US" dirty="0" smtClean="0"/>
              <a:t>Full time, part time, and volunteer</a:t>
            </a:r>
          </a:p>
          <a:p>
            <a:pPr eaLnBrk="1" hangingPunct="1">
              <a:spcBef>
                <a:spcPct val="0"/>
              </a:spcBef>
            </a:pPr>
            <a:endParaRPr lang="en-US" dirty="0" smtClean="0"/>
          </a:p>
          <a:p>
            <a:pPr eaLnBrk="1" hangingPunct="1">
              <a:spcBef>
                <a:spcPct val="0"/>
              </a:spcBef>
            </a:pPr>
            <a:r>
              <a:rPr lang="en-US" dirty="0" smtClean="0"/>
              <a:t>In essence this ethnographic research is so very important because ems and </a:t>
            </a:r>
            <a:r>
              <a:rPr lang="en-US" dirty="0" err="1" smtClean="0"/>
              <a:t>em</a:t>
            </a:r>
            <a:r>
              <a:rPr lang="en-US" dirty="0" smtClean="0"/>
              <a:t> practices are diverse and as a result a one-size fits all approach to the development IHIS, and weather tools in general, is ineffective.</a:t>
            </a:r>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E7F1AD-4499-46C8-BEA7-6FD9BC910310}" type="slidenum">
              <a:rPr lang="en-US">
                <a:cs typeface="Arial" charset="0"/>
              </a:rPr>
              <a:pPr fontAlgn="base">
                <a:spcBef>
                  <a:spcPct val="0"/>
                </a:spcBef>
                <a:spcAft>
                  <a:spcPct val="0"/>
                </a:spcAft>
                <a:defRPr/>
              </a:pPr>
              <a:t>10</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50178" name="Notes Placeholder 2"/>
          <p:cNvSpPr>
            <a:spLocks noGrp="1"/>
          </p:cNvSpPr>
          <p:nvPr>
            <p:ph type="body" idx="1"/>
          </p:nvPr>
        </p:nvSpPr>
        <p:spPr/>
        <p:txBody>
          <a:bodyPr/>
          <a:lstStyle/>
          <a:p>
            <a:pPr defTabSz="462229" eaLnBrk="1" hangingPunct="1">
              <a:spcBef>
                <a:spcPct val="0"/>
              </a:spcBef>
              <a:defRPr/>
            </a:pPr>
            <a:r>
              <a:rPr lang="en-US" dirty="0" smtClean="0">
                <a:latin typeface="+mn-lt"/>
                <a:ea typeface="+mn-ea"/>
                <a:cs typeface="+mn-cs"/>
              </a:rPr>
              <a:t>Stakeholders also have particular time concerns.</a:t>
            </a:r>
          </a:p>
          <a:p>
            <a:pPr defTabSz="462229" eaLnBrk="1" hangingPunct="1">
              <a:spcBef>
                <a:spcPct val="0"/>
              </a:spcBef>
              <a:defRPr/>
            </a:pPr>
            <a:endParaRPr lang="en-US" dirty="0" smtClean="0">
              <a:latin typeface="+mn-lt"/>
              <a:ea typeface="+mn-ea"/>
              <a:cs typeface="+mn-cs"/>
            </a:endParaRPr>
          </a:p>
          <a:p>
            <a:pPr defTabSz="462229" eaLnBrk="1" hangingPunct="1">
              <a:spcBef>
                <a:spcPct val="0"/>
              </a:spcBef>
              <a:defRPr/>
            </a:pPr>
            <a:r>
              <a:rPr lang="en-US" dirty="0" smtClean="0">
                <a:latin typeface="+mn-lt"/>
                <a:ea typeface="+mn-ea"/>
                <a:cs typeface="+mn-cs"/>
              </a:rPr>
              <a:t>This is a timeline for acquiring and communicating information leading up to and after a one-day snowfall in western Missouri. On the left are the different actors involved and at the bottom is the chronology of days as the event unfolded.</a:t>
            </a:r>
          </a:p>
          <a:p>
            <a:pPr defTabSz="462229" eaLnBrk="1" hangingPunct="1">
              <a:spcBef>
                <a:spcPct val="0"/>
              </a:spcBef>
              <a:defRPr/>
            </a:pPr>
            <a:endParaRPr lang="en-US" dirty="0" smtClean="0">
              <a:latin typeface="+mn-lt"/>
              <a:ea typeface="+mn-ea"/>
              <a:cs typeface="+mn-cs"/>
            </a:endParaRPr>
          </a:p>
          <a:p>
            <a:pPr defTabSz="462229" eaLnBrk="1" hangingPunct="1">
              <a:spcBef>
                <a:spcPct val="0"/>
              </a:spcBef>
              <a:defRPr/>
            </a:pPr>
            <a:r>
              <a:rPr lang="en-US" dirty="0" smtClean="0">
                <a:latin typeface="+mn-lt"/>
                <a:ea typeface="+mn-ea"/>
                <a:cs typeface="+mn-cs"/>
              </a:rPr>
              <a:t>It provides a good example of the ranges and sequences of time that forecasters, a TV meteorologist, and an EM paid attention to and communicated the threat of hazardous weather during a snowfall event in Missouri last winter. The timeline shows the particular ways that each stakeholder thought about the event: It was a 7 day event for forecasters, an 8 day event for TV meteorologist, and an 11 day event for the Emergency Manager. It wasn’t only about what happened during a 12-hour snowfall.</a:t>
            </a:r>
          </a:p>
          <a:p>
            <a:pPr defTabSz="462229" eaLnBrk="1" hangingPunct="1">
              <a:spcBef>
                <a:spcPct val="0"/>
              </a:spcBef>
              <a:defRPr/>
            </a:pPr>
            <a:endParaRPr lang="en-US" dirty="0" smtClean="0">
              <a:latin typeface="+mn-lt"/>
              <a:ea typeface="+mn-ea"/>
              <a:cs typeface="+mn-cs"/>
            </a:endParaRPr>
          </a:p>
          <a:p>
            <a:pPr defTabSz="462229" eaLnBrk="1" hangingPunct="1">
              <a:spcBef>
                <a:spcPct val="0"/>
              </a:spcBef>
              <a:defRPr/>
            </a:pPr>
            <a:endParaRPr lang="en-US" dirty="0" smtClean="0">
              <a:latin typeface="+mn-lt"/>
              <a:ea typeface="+mn-ea"/>
              <a:cs typeface="+mn-cs"/>
            </a:endParaRPr>
          </a:p>
        </p:txBody>
      </p:sp>
      <p:sp>
        <p:nvSpPr>
          <p:cNvPr id="25604" name="Slide Number Placeholder 3"/>
          <p:cNvSpPr>
            <a:spLocks noGrp="1"/>
          </p:cNvSpPr>
          <p:nvPr>
            <p:ph type="sldNum" sz="quarter" idx="5"/>
          </p:nvPr>
        </p:nvSpPr>
        <p:spPr>
          <a:noFill/>
        </p:spPr>
        <p:txBody>
          <a:bodyPr/>
          <a:lstStyle/>
          <a:p>
            <a:fld id="{D15A2F09-0DC2-6642-AA14-69A29EF77EDE}" type="slidenum">
              <a:rPr lang="en-US">
                <a:ea typeface="Arial" charset="0"/>
                <a:cs typeface="Arial" charset="0"/>
              </a:rPr>
              <a:pPr/>
              <a:t>11</a:t>
            </a:fld>
            <a:endParaRPr lang="en-US">
              <a:ea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a:ln/>
        </p:spPr>
      </p:sp>
      <p:sp>
        <p:nvSpPr>
          <p:cNvPr id="50178" name="Notes Placeholder 2"/>
          <p:cNvSpPr>
            <a:spLocks noGrp="1"/>
          </p:cNvSpPr>
          <p:nvPr>
            <p:ph type="body" idx="1"/>
          </p:nvPr>
        </p:nvSpPr>
        <p:spPr/>
        <p:txBody>
          <a:bodyPr/>
          <a:lstStyle/>
          <a:p>
            <a:pPr defTabSz="462229" eaLnBrk="1" hangingPunct="1">
              <a:spcBef>
                <a:spcPct val="0"/>
              </a:spcBef>
              <a:defRPr/>
            </a:pPr>
            <a:r>
              <a:rPr lang="en-US" dirty="0" smtClean="0">
                <a:latin typeface="+mn-lt"/>
                <a:ea typeface="+mn-ea"/>
                <a:cs typeface="+mn-cs"/>
              </a:rPr>
              <a:t>Stakeholders also have particular time concerns.</a:t>
            </a:r>
          </a:p>
          <a:p>
            <a:pPr defTabSz="462229" eaLnBrk="1" hangingPunct="1">
              <a:spcBef>
                <a:spcPct val="0"/>
              </a:spcBef>
              <a:defRPr/>
            </a:pPr>
            <a:endParaRPr lang="en-US" dirty="0" smtClean="0">
              <a:latin typeface="+mn-lt"/>
              <a:ea typeface="+mn-ea"/>
              <a:cs typeface="+mn-cs"/>
            </a:endParaRPr>
          </a:p>
          <a:p>
            <a:pPr defTabSz="462229" eaLnBrk="1" hangingPunct="1">
              <a:spcBef>
                <a:spcPct val="0"/>
              </a:spcBef>
              <a:defRPr/>
            </a:pPr>
            <a:r>
              <a:rPr lang="en-US" dirty="0" smtClean="0">
                <a:latin typeface="+mn-lt"/>
                <a:ea typeface="+mn-ea"/>
                <a:cs typeface="+mn-cs"/>
              </a:rPr>
              <a:t>This is a timeline for acquiring and communicating information leading up to and after a one-day snowfall in western Missouri. On the left are the different actors involved and at the bottom is the chronology of days as the event unfolded.</a:t>
            </a:r>
          </a:p>
          <a:p>
            <a:pPr defTabSz="462229" eaLnBrk="1" hangingPunct="1">
              <a:spcBef>
                <a:spcPct val="0"/>
              </a:spcBef>
              <a:defRPr/>
            </a:pPr>
            <a:endParaRPr lang="en-US" dirty="0" smtClean="0">
              <a:latin typeface="+mn-lt"/>
              <a:ea typeface="+mn-ea"/>
              <a:cs typeface="+mn-cs"/>
            </a:endParaRPr>
          </a:p>
          <a:p>
            <a:pPr defTabSz="462229" eaLnBrk="1" hangingPunct="1">
              <a:spcBef>
                <a:spcPct val="0"/>
              </a:spcBef>
              <a:defRPr/>
            </a:pPr>
            <a:r>
              <a:rPr lang="en-US" dirty="0" smtClean="0">
                <a:latin typeface="+mn-lt"/>
                <a:ea typeface="+mn-ea"/>
                <a:cs typeface="+mn-cs"/>
              </a:rPr>
              <a:t>It provides a good example of the ranges and sequences of time that forecasters, a TV meteorologist, and an EM paid attention to and communicated the threat of hazardous weather during a snowfall event in Missouri last winter. The timeline shows the particular ways that each stakeholder thought about the event: It was a 7 day event for forecasters, an 8 day event for TV meteorologist, and an 11 day event for the Emergency Manager. It wasn’t only about what happened during a 12-hour snowfall.</a:t>
            </a:r>
          </a:p>
          <a:p>
            <a:pPr defTabSz="462229" eaLnBrk="1" hangingPunct="1">
              <a:spcBef>
                <a:spcPct val="0"/>
              </a:spcBef>
              <a:defRPr/>
            </a:pPr>
            <a:endParaRPr lang="en-US" dirty="0" smtClean="0">
              <a:latin typeface="+mn-lt"/>
              <a:ea typeface="+mn-ea"/>
              <a:cs typeface="+mn-cs"/>
            </a:endParaRPr>
          </a:p>
          <a:p>
            <a:pPr defTabSz="462229" eaLnBrk="1" hangingPunct="1">
              <a:spcBef>
                <a:spcPct val="0"/>
              </a:spcBef>
              <a:defRPr/>
            </a:pPr>
            <a:endParaRPr lang="en-US" dirty="0" smtClean="0">
              <a:latin typeface="+mn-lt"/>
              <a:ea typeface="+mn-ea"/>
              <a:cs typeface="+mn-cs"/>
            </a:endParaRPr>
          </a:p>
        </p:txBody>
      </p:sp>
      <p:sp>
        <p:nvSpPr>
          <p:cNvPr id="27652" name="Slide Number Placeholder 3"/>
          <p:cNvSpPr>
            <a:spLocks noGrp="1"/>
          </p:cNvSpPr>
          <p:nvPr>
            <p:ph type="sldNum" sz="quarter" idx="5"/>
          </p:nvPr>
        </p:nvSpPr>
        <p:spPr>
          <a:noFill/>
        </p:spPr>
        <p:txBody>
          <a:bodyPr/>
          <a:lstStyle/>
          <a:p>
            <a:fld id="{3F00223E-3B7E-0B4B-A221-E99602C391E9}" type="slidenum">
              <a:rPr lang="en-US">
                <a:ea typeface="Arial" charset="0"/>
                <a:cs typeface="Arial" charset="0"/>
              </a:rPr>
              <a:pPr/>
              <a:t>12</a:t>
            </a:fld>
            <a:endParaRPr lang="en-US">
              <a:ea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defTabSz="462229" eaLnBrk="1" hangingPunct="1">
              <a:spcBef>
                <a:spcPct val="0"/>
              </a:spcBef>
              <a:defRPr/>
            </a:pPr>
            <a:r>
              <a:rPr lang="en-US" dirty="0" smtClean="0">
                <a:latin typeface="+mn-lt"/>
                <a:ea typeface="+mn-ea"/>
                <a:cs typeface="+mn-cs"/>
              </a:rPr>
              <a:t>The timeline shows that all three stakeholders acquired information at the first indication of hazardous weather but also that each exhibited significant diversity when it came to communicating weather information. </a:t>
            </a:r>
          </a:p>
          <a:p>
            <a:pPr defTabSz="462229" eaLnBrk="1" hangingPunct="1">
              <a:spcBef>
                <a:spcPct val="0"/>
              </a:spcBef>
              <a:defRPr/>
            </a:pPr>
            <a:endParaRPr lang="en-US" dirty="0" smtClean="0">
              <a:latin typeface="+mn-lt"/>
              <a:ea typeface="+mn-ea"/>
              <a:cs typeface="+mn-cs"/>
            </a:endParaRPr>
          </a:p>
          <a:p>
            <a:pPr defTabSz="462229" eaLnBrk="1" hangingPunct="1">
              <a:spcBef>
                <a:spcPct val="0"/>
              </a:spcBef>
              <a:defRPr/>
            </a:pPr>
            <a:r>
              <a:rPr lang="en-US" dirty="0" smtClean="0">
                <a:latin typeface="+mn-lt"/>
                <a:ea typeface="+mn-ea"/>
                <a:cs typeface="+mn-cs"/>
              </a:rPr>
              <a:t>They individually chose </a:t>
            </a:r>
            <a:r>
              <a:rPr lang="en-US" b="1" dirty="0" smtClean="0">
                <a:latin typeface="+mn-lt"/>
                <a:ea typeface="+mn-ea"/>
                <a:cs typeface="+mn-cs"/>
              </a:rPr>
              <a:t>when </a:t>
            </a:r>
            <a:r>
              <a:rPr lang="en-US" dirty="0" smtClean="0">
                <a:latin typeface="+mn-lt"/>
                <a:ea typeface="+mn-ea"/>
                <a:cs typeface="+mn-cs"/>
              </a:rPr>
              <a:t>and </a:t>
            </a:r>
            <a:r>
              <a:rPr lang="en-US" b="1" dirty="0" smtClean="0">
                <a:latin typeface="+mn-lt"/>
                <a:ea typeface="+mn-ea"/>
                <a:cs typeface="+mn-cs"/>
              </a:rPr>
              <a:t>how frequently </a:t>
            </a:r>
            <a:r>
              <a:rPr lang="en-US" dirty="0" smtClean="0">
                <a:latin typeface="+mn-lt"/>
                <a:ea typeface="+mn-ea"/>
                <a:cs typeface="+mn-cs"/>
              </a:rPr>
              <a:t>information was shared. Forecasters and TV meteorologists in particular adhere to institutional rules for communicating threat and are responsible for informing the public with the most current and potentially hazardous weather information. They focused their time on communicating current threats. During this event, NWS issued the 1</a:t>
            </a:r>
            <a:r>
              <a:rPr lang="en-US" baseline="30000" dirty="0" smtClean="0">
                <a:latin typeface="+mn-lt"/>
                <a:ea typeface="+mn-ea"/>
                <a:cs typeface="+mn-cs"/>
              </a:rPr>
              <a:t>st</a:t>
            </a:r>
            <a:r>
              <a:rPr lang="en-US" dirty="0" smtClean="0">
                <a:latin typeface="+mn-lt"/>
                <a:ea typeface="+mn-ea"/>
                <a:cs typeface="+mn-cs"/>
              </a:rPr>
              <a:t> official watch on Day 3, whereas the TV meteorologist began communicating on-air on Day 4. </a:t>
            </a:r>
            <a:r>
              <a:rPr lang="en-US" b="1" dirty="0" smtClean="0">
                <a:latin typeface="+mn-lt"/>
                <a:ea typeface="+mn-ea"/>
                <a:cs typeface="+mn-cs"/>
              </a:rPr>
              <a:t>Decision is driven by institutional rules for communicating threat. </a:t>
            </a:r>
            <a:r>
              <a:rPr lang="en-US" dirty="0" smtClean="0">
                <a:latin typeface="+mn-lt"/>
                <a:ea typeface="+mn-ea"/>
                <a:cs typeface="+mn-cs"/>
              </a:rPr>
              <a:t>This differs from EMs who commonly begin communicating with their partners at the first indication of an approaching hazardous weather system and continue to communicate long after the snow has stopped falling. </a:t>
            </a:r>
            <a:r>
              <a:rPr lang="en-US" b="1" dirty="0" smtClean="0">
                <a:latin typeface="+mn-lt"/>
                <a:ea typeface="+mn-ea"/>
                <a:cs typeface="+mn-cs"/>
              </a:rPr>
              <a:t>Decision is driven by potential and/or experienced impacts.</a:t>
            </a:r>
          </a:p>
          <a:p>
            <a:pPr>
              <a:defRPr/>
            </a:pPr>
            <a:endParaRPr lang="en-US" dirty="0"/>
          </a:p>
        </p:txBody>
      </p:sp>
      <p:sp>
        <p:nvSpPr>
          <p:cNvPr id="4" name="Slide Number Placeholder 3"/>
          <p:cNvSpPr>
            <a:spLocks noGrp="1"/>
          </p:cNvSpPr>
          <p:nvPr>
            <p:ph type="sldNum" sz="quarter" idx="5"/>
          </p:nvPr>
        </p:nvSpPr>
        <p:spPr/>
        <p:txBody>
          <a:bodyPr/>
          <a:lstStyle/>
          <a:p>
            <a:pPr>
              <a:defRPr/>
            </a:pPr>
            <a:fld id="{35941914-937A-C44B-9350-0CA27CB846B6}" type="slidenum">
              <a:rPr lang="en-US" smtClean="0"/>
              <a:pPr>
                <a:defRPr/>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Training. Coordinating</a:t>
            </a:r>
            <a:r>
              <a:rPr lang="en-US" baseline="0" dirty="0" smtClean="0"/>
              <a:t> and planning… and the actual weather is short time</a:t>
            </a:r>
            <a:endParaRPr lang="en-US" dirty="0"/>
          </a:p>
        </p:txBody>
      </p:sp>
      <p:sp>
        <p:nvSpPr>
          <p:cNvPr id="4" name="Slide Number Placeholder 3"/>
          <p:cNvSpPr>
            <a:spLocks noGrp="1"/>
          </p:cNvSpPr>
          <p:nvPr>
            <p:ph type="sldNum" sz="quarter" idx="10"/>
          </p:nvPr>
        </p:nvSpPr>
        <p:spPr/>
        <p:txBody>
          <a:bodyPr/>
          <a:lstStyle/>
          <a:p>
            <a:pPr>
              <a:defRPr/>
            </a:pPr>
            <a:fld id="{D51742CB-1C8B-48FB-8A2B-0DBAF67D1086}" type="slidenum">
              <a:rPr lang="en-US" smtClean="0"/>
              <a:pPr>
                <a:defRPr/>
              </a:pPr>
              <a:t>14</a:t>
            </a:fld>
            <a:endParaRPr lang="en-US" dirty="0"/>
          </a:p>
        </p:txBody>
      </p:sp>
    </p:spTree>
    <p:extLst>
      <p:ext uri="{BB962C8B-B14F-4D97-AF65-F5344CB8AC3E}">
        <p14:creationId xmlns:p14="http://schemas.microsoft.com/office/powerpoint/2010/main" val="3498609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0BAA60-0BEB-E942-886E-87810CE32CC7}" type="datetimeFigureOut">
              <a:rPr lang="en-US" smtClean="0"/>
              <a:t>10/29/20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EF300-8C32-F941-B3B7-927C84270EF4}" type="slidenum">
              <a:rPr lang="en-US" smtClean="0"/>
              <a:t>‹#›</a:t>
            </a:fld>
            <a:endParaRPr lang="en-US"/>
          </a:p>
        </p:txBody>
      </p:sp>
    </p:spTree>
    <p:extLst>
      <p:ext uri="{BB962C8B-B14F-4D97-AF65-F5344CB8AC3E}">
        <p14:creationId xmlns:p14="http://schemas.microsoft.com/office/powerpoint/2010/main" val="2352674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pPr lvl="0"/>
            <a:endParaRPr lang="en-US" noProof="0" smtClean="0"/>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1295400" y="6248400"/>
            <a:ext cx="6172200" cy="628650"/>
          </a:xfrm>
          <a:prstGeom prst="rect">
            <a:avLst/>
          </a:prstGeom>
        </p:spPr>
        <p:txBody>
          <a:bodyPr/>
          <a:lstStyle>
            <a:lvl1pPr>
              <a:defRPr>
                <a:solidFill>
                  <a:srgbClr val="F2F2F2"/>
                </a:solidFill>
                <a:latin typeface="Arial" charset="0"/>
                <a:ea typeface="ＭＳ Ｐゴシック" charset="-128"/>
                <a:cs typeface="ＭＳ Ｐゴシック" charset="-128"/>
              </a:defRPr>
            </a:lvl1pPr>
          </a:lstStyle>
          <a:p>
            <a:pPr>
              <a:defRPr/>
            </a:pPr>
            <a:r>
              <a:rPr lang="en-US"/>
              <a:t>International Flash Flood Laboratory</a:t>
            </a:r>
          </a:p>
        </p:txBody>
      </p:sp>
      <p:sp>
        <p:nvSpPr>
          <p:cNvPr id="7" name="Rectangle 6"/>
          <p:cNvSpPr>
            <a:spLocks noGrp="1" noChangeArrowheads="1"/>
          </p:cNvSpPr>
          <p:nvPr>
            <p:ph type="sldNum" sz="quarter" idx="12"/>
          </p:nvPr>
        </p:nvSpPr>
        <p:spPr/>
        <p:txBody>
          <a:bodyPr/>
          <a:lstStyle>
            <a:lvl1pPr>
              <a:defRPr/>
            </a:lvl1pPr>
          </a:lstStyle>
          <a:p>
            <a:pPr>
              <a:defRPr/>
            </a:pPr>
            <a:fld id="{594A25F2-8AE2-FD4F-AFF7-5FD64E54B7F8}" type="slidenum">
              <a:rPr lang="en-US"/>
              <a:pPr>
                <a:defRPr/>
              </a:pPr>
              <a:t>‹#›</a:t>
            </a:fld>
            <a:endParaRPr lang="en-US"/>
          </a:p>
        </p:txBody>
      </p:sp>
    </p:spTree>
    <p:extLst>
      <p:ext uri="{BB962C8B-B14F-4D97-AF65-F5344CB8AC3E}">
        <p14:creationId xmlns:p14="http://schemas.microsoft.com/office/powerpoint/2010/main" val="3922025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7724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600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914400" y="3733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0D558FF4-AA2D-4EE1-AE31-E4D261AB327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lvl5pPr>
              <a:defRPr>
                <a:solidFill>
                  <a:srgbClr val="00009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1B98E4C-1036-D145-B398-129B1D28E0FC}" type="slidenum">
              <a:rPr lang="en-US"/>
              <a:pPr>
                <a:defRPr/>
              </a:pPr>
              <a:t>‹#›</a:t>
            </a:fld>
            <a:endParaRPr lang="en-US"/>
          </a:p>
        </p:txBody>
      </p:sp>
    </p:spTree>
    <p:extLst>
      <p:ext uri="{BB962C8B-B14F-4D97-AF65-F5344CB8AC3E}">
        <p14:creationId xmlns:p14="http://schemas.microsoft.com/office/powerpoint/2010/main" val="3370498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141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solidFill>
                  <a:srgbClr val="F2F2F2"/>
                </a:solidFill>
                <a:latin typeface="Arial" charset="0"/>
                <a:ea typeface="ＭＳ Ｐゴシック" charset="-128"/>
                <a:cs typeface="ＭＳ Ｐゴシック" charset="-128"/>
              </a:defRPr>
            </a:lvl1pPr>
          </a:lstStyle>
          <a:p>
            <a:pPr>
              <a:defRPr/>
            </a:pPr>
            <a:r>
              <a:rPr lang="en-US"/>
              <a:t>International Flash Flood Laboratory</a:t>
            </a:r>
          </a:p>
        </p:txBody>
      </p:sp>
      <p:sp>
        <p:nvSpPr>
          <p:cNvPr id="9" name="Slide Number Placeholder 8"/>
          <p:cNvSpPr>
            <a:spLocks noGrp="1"/>
          </p:cNvSpPr>
          <p:nvPr>
            <p:ph type="sldNum" sz="quarter" idx="12"/>
          </p:nvPr>
        </p:nvSpPr>
        <p:spPr/>
        <p:txBody>
          <a:bodyPr/>
          <a:lstStyle>
            <a:lvl1pPr>
              <a:defRPr/>
            </a:lvl1pPr>
          </a:lstStyle>
          <a:p>
            <a:pPr>
              <a:defRPr/>
            </a:pPr>
            <a:fld id="{A39B1569-375E-C640-8CE1-84327F8746FE}" type="slidenum">
              <a:rPr lang="en-US"/>
              <a:pPr>
                <a:defRPr/>
              </a:pPr>
              <a:t>‹#›</a:t>
            </a:fld>
            <a:endParaRPr lang="en-US"/>
          </a:p>
        </p:txBody>
      </p:sp>
    </p:spTree>
    <p:extLst>
      <p:ext uri="{BB962C8B-B14F-4D97-AF65-F5344CB8AC3E}">
        <p14:creationId xmlns:p14="http://schemas.microsoft.com/office/powerpoint/2010/main" val="908149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0BAA60-0BEB-E942-886E-87810CE32CC7}" type="datetimeFigureOut">
              <a:rPr lang="en-US" smtClean="0"/>
              <a:t>10/29/20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EF300-8C32-F941-B3B7-927C84270EF4}" type="slidenum">
              <a:rPr lang="en-US" smtClean="0"/>
              <a:t>‹#›</a:t>
            </a:fld>
            <a:endParaRPr lang="en-US"/>
          </a:p>
        </p:txBody>
      </p:sp>
    </p:spTree>
    <p:extLst>
      <p:ext uri="{BB962C8B-B14F-4D97-AF65-F5344CB8AC3E}">
        <p14:creationId xmlns:p14="http://schemas.microsoft.com/office/powerpoint/2010/main" val="894991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0BAA60-0BEB-E942-886E-87810CE32CC7}" type="datetimeFigureOut">
              <a:rPr lang="en-US" smtClean="0"/>
              <a:t>10/29/20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FEF300-8C32-F941-B3B7-927C84270EF4}" type="slidenum">
              <a:rPr lang="en-US" smtClean="0"/>
              <a:t>‹#›</a:t>
            </a:fld>
            <a:endParaRPr lang="en-US"/>
          </a:p>
        </p:txBody>
      </p:sp>
    </p:spTree>
    <p:extLst>
      <p:ext uri="{BB962C8B-B14F-4D97-AF65-F5344CB8AC3E}">
        <p14:creationId xmlns:p14="http://schemas.microsoft.com/office/powerpoint/2010/main" val="1613971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0BAA60-0BEB-E942-886E-87810CE32CC7}" type="datetimeFigureOut">
              <a:rPr lang="en-US" smtClean="0"/>
              <a:t>10/29/20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FEF300-8C32-F941-B3B7-927C84270EF4}" type="slidenum">
              <a:rPr lang="en-US" smtClean="0"/>
              <a:t>‹#›</a:t>
            </a:fld>
            <a:endParaRPr lang="en-US"/>
          </a:p>
        </p:txBody>
      </p:sp>
    </p:spTree>
    <p:extLst>
      <p:ext uri="{BB962C8B-B14F-4D97-AF65-F5344CB8AC3E}">
        <p14:creationId xmlns:p14="http://schemas.microsoft.com/office/powerpoint/2010/main" val="2609856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0BAA60-0BEB-E942-886E-87810CE32CC7}" type="datetimeFigureOut">
              <a:rPr lang="en-US" smtClean="0"/>
              <a:t>10/29/20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FEF300-8C32-F941-B3B7-927C84270EF4}" type="slidenum">
              <a:rPr lang="en-US" smtClean="0"/>
              <a:t>‹#›</a:t>
            </a:fld>
            <a:endParaRPr lang="en-US"/>
          </a:p>
        </p:txBody>
      </p:sp>
    </p:spTree>
    <p:extLst>
      <p:ext uri="{BB962C8B-B14F-4D97-AF65-F5344CB8AC3E}">
        <p14:creationId xmlns:p14="http://schemas.microsoft.com/office/powerpoint/2010/main" val="860355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0BAA60-0BEB-E942-886E-87810CE32CC7}" type="datetimeFigureOut">
              <a:rPr lang="en-US" smtClean="0"/>
              <a:t>10/29/20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FEF300-8C32-F941-B3B7-927C84270EF4}" type="slidenum">
              <a:rPr lang="en-US" smtClean="0"/>
              <a:t>‹#›</a:t>
            </a:fld>
            <a:endParaRPr lang="en-US"/>
          </a:p>
        </p:txBody>
      </p:sp>
    </p:spTree>
    <p:extLst>
      <p:ext uri="{BB962C8B-B14F-4D97-AF65-F5344CB8AC3E}">
        <p14:creationId xmlns:p14="http://schemas.microsoft.com/office/powerpoint/2010/main" val="2555253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0BAA60-0BEB-E942-886E-87810CE32CC7}" type="datetimeFigureOut">
              <a:rPr lang="en-US" smtClean="0"/>
              <a:t>10/29/20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FEF300-8C32-F941-B3B7-927C84270EF4}" type="slidenum">
              <a:rPr lang="en-US" smtClean="0"/>
              <a:t>‹#›</a:t>
            </a:fld>
            <a:endParaRPr lang="en-US"/>
          </a:p>
        </p:txBody>
      </p:sp>
    </p:spTree>
    <p:extLst>
      <p:ext uri="{BB962C8B-B14F-4D97-AF65-F5344CB8AC3E}">
        <p14:creationId xmlns:p14="http://schemas.microsoft.com/office/powerpoint/2010/main" val="3439360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0BAA60-0BEB-E942-886E-87810CE32CC7}" type="datetimeFigureOut">
              <a:rPr lang="en-US" smtClean="0"/>
              <a:t>10/29/20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FEF300-8C32-F941-B3B7-927C84270EF4}" type="slidenum">
              <a:rPr lang="en-US" smtClean="0"/>
              <a:t>‹#›</a:t>
            </a:fld>
            <a:endParaRPr lang="en-US"/>
          </a:p>
        </p:txBody>
      </p:sp>
    </p:spTree>
    <p:extLst>
      <p:ext uri="{BB962C8B-B14F-4D97-AF65-F5344CB8AC3E}">
        <p14:creationId xmlns:p14="http://schemas.microsoft.com/office/powerpoint/2010/main" val="92482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772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733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DD2F7C0-2DBC-46C5-ABE8-FD3F939F5AF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sm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0BAA60-0BEB-E942-886E-87810CE32CC7}" type="datetimeFigureOut">
              <a:rPr lang="en-US" smtClean="0"/>
              <a:t>10/29/20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EF300-8C32-F941-B3B7-927C84270EF4}" type="slidenum">
              <a:rPr lang="en-US" smtClean="0"/>
              <a:t>‹#›</a:t>
            </a:fld>
            <a:endParaRPr lang="en-US"/>
          </a:p>
        </p:txBody>
      </p:sp>
    </p:spTree>
    <p:extLst>
      <p:ext uri="{BB962C8B-B14F-4D97-AF65-F5344CB8AC3E}">
        <p14:creationId xmlns:p14="http://schemas.microsoft.com/office/powerpoint/2010/main" val="1848664268"/>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1" r:id="rId3"/>
    <p:sldLayoutId id="2147484212" r:id="rId4"/>
    <p:sldLayoutId id="2147484213" r:id="rId5"/>
    <p:sldLayoutId id="2147484214" r:id="rId6"/>
    <p:sldLayoutId id="2147484215" r:id="rId7"/>
    <p:sldLayoutId id="2147484216" r:id="rId8"/>
    <p:sldLayoutId id="2147484219" r:id="rId9"/>
    <p:sldLayoutId id="2147484220" r:id="rId10"/>
    <p:sldLayoutId id="2147484221" r:id="rId11"/>
    <p:sldLayoutId id="2147484222" r:id="rId12"/>
    <p:sldLayoutId id="2147484223" r:id="rId13"/>
    <p:sldLayoutId id="2147484224" r:id="rId14"/>
  </p:sldLayoutIdLst>
  <p:txStyles>
    <p:titleStyle>
      <a:lvl1pPr algn="l" defTabSz="457200" rtl="0" eaLnBrk="1" latinLnBrk="0" hangingPunct="1">
        <a:spcBef>
          <a:spcPct val="0"/>
        </a:spcBef>
        <a:buNone/>
        <a:defRPr sz="3200" b="1" i="0" kern="1200">
          <a:solidFill>
            <a:srgbClr val="000090"/>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b="1" i="0" kern="1200">
          <a:solidFill>
            <a:schemeClr val="accent5">
              <a:lumMod val="75000"/>
            </a:schemeClr>
          </a:solidFill>
          <a:latin typeface="+mn-lt"/>
          <a:ea typeface="+mn-ea"/>
          <a:cs typeface="+mn-cs"/>
        </a:defRPr>
      </a:lvl1pPr>
      <a:lvl2pPr marL="742950" indent="-285750" algn="l" defTabSz="457200" rtl="0" eaLnBrk="1" latinLnBrk="0" hangingPunct="1">
        <a:spcBef>
          <a:spcPct val="20000"/>
        </a:spcBef>
        <a:buFont typeface="Arial"/>
        <a:buChar char="–"/>
        <a:defRPr sz="2800" b="1" i="0" kern="1200">
          <a:solidFill>
            <a:schemeClr val="accent5">
              <a:lumMod val="75000"/>
            </a:schemeClr>
          </a:solidFill>
          <a:latin typeface="+mn-lt"/>
          <a:ea typeface="+mn-ea"/>
          <a:cs typeface="+mn-cs"/>
        </a:defRPr>
      </a:lvl2pPr>
      <a:lvl3pPr marL="1143000" indent="-228600" algn="l" defTabSz="457200" rtl="0" eaLnBrk="1" latinLnBrk="0" hangingPunct="1">
        <a:spcBef>
          <a:spcPct val="20000"/>
        </a:spcBef>
        <a:buFont typeface="Arial"/>
        <a:buChar char="•"/>
        <a:defRPr sz="2800" b="1" i="0" kern="1200">
          <a:solidFill>
            <a:schemeClr val="accent5">
              <a:lumMod val="75000"/>
            </a:schemeClr>
          </a:solidFill>
          <a:latin typeface="+mn-lt"/>
          <a:ea typeface="+mn-ea"/>
          <a:cs typeface="+mn-cs"/>
        </a:defRPr>
      </a:lvl3pPr>
      <a:lvl4pPr marL="1600200" indent="-228600" algn="l" defTabSz="457200" rtl="0" eaLnBrk="1" latinLnBrk="0" hangingPunct="1">
        <a:spcBef>
          <a:spcPct val="20000"/>
        </a:spcBef>
        <a:buFont typeface="Arial"/>
        <a:buChar char="–"/>
        <a:defRPr sz="2800" b="1" i="0" kern="1200">
          <a:solidFill>
            <a:schemeClr val="accent5">
              <a:lumMod val="75000"/>
            </a:schemeClr>
          </a:solidFill>
          <a:latin typeface="+mn-lt"/>
          <a:ea typeface="+mn-ea"/>
          <a:cs typeface="+mn-cs"/>
        </a:defRPr>
      </a:lvl4pPr>
      <a:lvl5pPr marL="2057400" indent="-228600" algn="l" defTabSz="457200" rtl="0" eaLnBrk="1" latinLnBrk="0" hangingPunct="1">
        <a:spcBef>
          <a:spcPct val="20000"/>
        </a:spcBef>
        <a:buFont typeface="Arial"/>
        <a:buChar char="»"/>
        <a:defRPr sz="2800" b="1" i="0" kern="1200">
          <a:solidFill>
            <a:schemeClr val="accent5">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hyperlink" Target="http://www.evegruntfest.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3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jpeg"/><Relationship Id="rId5" Type="http://schemas.openxmlformats.org/officeDocument/2006/relationships/image" Target="../media/image54.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 Id="rId3"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JPG"/><Relationship Id="rId3"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7.png"/><Relationship Id="rId3" Type="http://schemas.openxmlformats.org/officeDocument/2006/relationships/image" Target="../media/image6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5.xml"/><Relationship Id="rId2" Type="http://schemas.openxmlformats.org/officeDocument/2006/relationships/image" Target="../media/image7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6.png"/><Relationship Id="rId3" Type="http://schemas.openxmlformats.org/officeDocument/2006/relationships/image" Target="../media/image7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8.png"/><Relationship Id="rId3" Type="http://schemas.openxmlformats.org/officeDocument/2006/relationships/image" Target="../media/image7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jpe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4.png"/><Relationship Id="rId3" Type="http://schemas.openxmlformats.org/officeDocument/2006/relationships/image" Target="../media/image8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www.ral.ucar.edu/projects/simmer/" TargetMode="External"/><Relationship Id="rId3" Type="http://schemas.openxmlformats.org/officeDocument/2006/relationships/image" Target="../media/image23.jpeg"/></Relationships>
</file>

<file path=ppt/slides/_rels/slide50.xml.rels><?xml version="1.0" encoding="UTF-8" standalone="yes"?>
<Relationships xmlns="http://schemas.openxmlformats.org/package/2006/relationships"><Relationship Id="rId3" Type="http://schemas.openxmlformats.org/officeDocument/2006/relationships/hyperlink" Target="http://ams.confex.com/ams/92Annual/flvgateway.cgi/id/20175?recordingid=2017" TargetMode="External"/><Relationship Id="rId4" Type="http://schemas.openxmlformats.org/officeDocument/2006/relationships/hyperlink" Target="http://knowledge.wharton.upenn.ed/article/wind-rain-worse/" TargetMode="External"/><Relationship Id="rId5" Type="http://schemas.openxmlformats.org/officeDocument/2006/relationships/hyperlink" Target="http://www.evegruntfest.com/SSWIM/pdfs/Final-rep-1.pdf" TargetMode="External"/><Relationship Id="rId1" Type="http://schemas.openxmlformats.org/officeDocument/2006/relationships/slideLayout" Target="../slideLayouts/slideLayout2.xml"/><Relationship Id="rId2" Type="http://schemas.openxmlformats.org/officeDocument/2006/relationships/hyperlink" Target="http://www.casa.umass.ed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jpeg"/><Relationship Id="rId1" Type="http://schemas.openxmlformats.org/officeDocument/2006/relationships/slideLayout" Target="../slideLayouts/slideLayout11.xml"/><Relationship Id="rId2" Type="http://schemas.openxmlformats.org/officeDocument/2006/relationships/image" Target="../media/image2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828800"/>
            <a:ext cx="9144000" cy="1470025"/>
          </a:xfrm>
        </p:spPr>
        <p:txBody>
          <a:bodyPr>
            <a:noAutofit/>
          </a:bodyPr>
          <a:lstStyle/>
          <a:p>
            <a:r>
              <a:rPr lang="en-US" sz="3600" dirty="0"/>
              <a:t>How Social Sciences Are &amp; </a:t>
            </a:r>
            <a:r>
              <a:rPr lang="en-US" sz="3600" i="1" dirty="0">
                <a:solidFill>
                  <a:schemeClr val="accent1"/>
                </a:solidFill>
              </a:rPr>
              <a:t>Are Not </a:t>
            </a:r>
            <a:r>
              <a:rPr lang="en-US" sz="3600" dirty="0"/>
              <a:t>Being Woven Into Meteorological Science</a:t>
            </a:r>
            <a:br>
              <a:rPr lang="en-US" sz="3600" dirty="0"/>
            </a:br>
            <a:endParaRPr lang="en-US" sz="3600" dirty="0"/>
          </a:p>
        </p:txBody>
      </p:sp>
      <p:sp>
        <p:nvSpPr>
          <p:cNvPr id="5" name="Subtitle 4"/>
          <p:cNvSpPr>
            <a:spLocks noGrp="1"/>
          </p:cNvSpPr>
          <p:nvPr>
            <p:ph type="subTitle" idx="1"/>
          </p:nvPr>
        </p:nvSpPr>
        <p:spPr>
          <a:xfrm>
            <a:off x="76200" y="2971800"/>
            <a:ext cx="6858000" cy="3352800"/>
          </a:xfrm>
        </p:spPr>
        <p:txBody>
          <a:bodyPr>
            <a:normAutofit fontScale="92500"/>
          </a:bodyPr>
          <a:lstStyle/>
          <a:p>
            <a:pPr marL="0" lvl="1" algn="l">
              <a:spcBef>
                <a:spcPts val="0"/>
              </a:spcBef>
            </a:pPr>
            <a:r>
              <a:rPr lang="en-US" dirty="0">
                <a:solidFill>
                  <a:srgbClr val="800000"/>
                </a:solidFill>
                <a:ea typeface="ＭＳ Ｐゴシック"/>
              </a:rPr>
              <a:t>Eve </a:t>
            </a:r>
            <a:r>
              <a:rPr lang="en-US" dirty="0" err="1">
                <a:solidFill>
                  <a:srgbClr val="800000"/>
                </a:solidFill>
                <a:ea typeface="ＭＳ Ｐゴシック"/>
              </a:rPr>
              <a:t>Gruntfest</a:t>
            </a:r>
            <a:r>
              <a:rPr lang="en-US" dirty="0">
                <a:solidFill>
                  <a:srgbClr val="800000"/>
                </a:solidFill>
                <a:ea typeface="ＭＳ Ｐゴシック"/>
              </a:rPr>
              <a:t>, Ph.D.</a:t>
            </a:r>
          </a:p>
          <a:p>
            <a:pPr marL="0" lvl="1" algn="l">
              <a:spcBef>
                <a:spcPts val="0"/>
              </a:spcBef>
            </a:pPr>
            <a:r>
              <a:rPr lang="en-US" dirty="0">
                <a:solidFill>
                  <a:srgbClr val="800000"/>
                </a:solidFill>
                <a:ea typeface="ＭＳ Ｐゴシック"/>
              </a:rPr>
              <a:t>Social Science Woven into Meteorology</a:t>
            </a:r>
          </a:p>
          <a:p>
            <a:pPr marL="0" lvl="1" algn="l">
              <a:spcBef>
                <a:spcPts val="0"/>
              </a:spcBef>
            </a:pPr>
            <a:r>
              <a:rPr lang="en-US" dirty="0">
                <a:solidFill>
                  <a:srgbClr val="800000"/>
                </a:solidFill>
                <a:ea typeface="ＭＳ Ｐゴシック"/>
              </a:rPr>
              <a:t>Professor Emeritus Geography </a:t>
            </a:r>
          </a:p>
          <a:p>
            <a:pPr marL="0" lvl="1" algn="l">
              <a:spcBef>
                <a:spcPts val="0"/>
              </a:spcBef>
            </a:pPr>
            <a:r>
              <a:rPr lang="en-US" dirty="0">
                <a:solidFill>
                  <a:srgbClr val="800000"/>
                </a:solidFill>
                <a:ea typeface="ＭＳ Ｐゴシック"/>
              </a:rPr>
              <a:t>University of Colorado </a:t>
            </a:r>
            <a:r>
              <a:rPr lang="en-US" dirty="0" smtClean="0">
                <a:solidFill>
                  <a:srgbClr val="800000"/>
                </a:solidFill>
                <a:ea typeface="ＭＳ Ｐゴシック"/>
              </a:rPr>
              <a:t>Colorado </a:t>
            </a:r>
            <a:r>
              <a:rPr lang="en-US" dirty="0">
                <a:solidFill>
                  <a:srgbClr val="800000"/>
                </a:solidFill>
                <a:ea typeface="ＭＳ Ｐゴシック"/>
              </a:rPr>
              <a:t>Springs, CO USA  </a:t>
            </a:r>
            <a:r>
              <a:rPr lang="en-US" dirty="0">
                <a:solidFill>
                  <a:schemeClr val="tx1"/>
                </a:solidFill>
                <a:ea typeface="ＭＳ Ｐゴシック"/>
                <a:hlinkClick r:id="rId2"/>
              </a:rPr>
              <a:t>www.evegruntfest.com</a:t>
            </a:r>
            <a:endParaRPr lang="en-US" dirty="0">
              <a:solidFill>
                <a:schemeClr val="tx1"/>
              </a:solidFill>
              <a:ea typeface="ＭＳ Ｐゴシック"/>
            </a:endParaRPr>
          </a:p>
          <a:p>
            <a:pPr marL="0" lvl="1" algn="l">
              <a:spcBef>
                <a:spcPts val="0"/>
              </a:spcBef>
            </a:pPr>
            <a:endParaRPr lang="en-US" dirty="0">
              <a:solidFill>
                <a:schemeClr val="tx1"/>
              </a:solidFill>
              <a:ea typeface="ＭＳ Ｐゴシック"/>
            </a:endParaRPr>
          </a:p>
          <a:p>
            <a:pPr marL="0" lvl="1" algn="l">
              <a:spcBef>
                <a:spcPts val="0"/>
              </a:spcBef>
            </a:pPr>
            <a:r>
              <a:rPr lang="en-US" dirty="0">
                <a:solidFill>
                  <a:schemeClr val="tx1"/>
                </a:solidFill>
                <a:ea typeface="ＭＳ Ｐゴシック"/>
              </a:rPr>
              <a:t>WWOSC August 18, </a:t>
            </a:r>
            <a:r>
              <a:rPr lang="en-US" dirty="0" smtClean="0">
                <a:solidFill>
                  <a:schemeClr val="tx1"/>
                </a:solidFill>
                <a:ea typeface="ＭＳ Ｐゴシック"/>
              </a:rPr>
              <a:t>2014     </a:t>
            </a:r>
          </a:p>
          <a:p>
            <a:pPr marL="0" lvl="1" algn="l">
              <a:spcBef>
                <a:spcPts val="0"/>
              </a:spcBef>
            </a:pPr>
            <a:r>
              <a:rPr lang="en-US" dirty="0" smtClean="0">
                <a:solidFill>
                  <a:srgbClr val="008000"/>
                </a:solidFill>
                <a:ea typeface="ＭＳ Ｐゴシック"/>
              </a:rPr>
              <a:t>Montreal</a:t>
            </a:r>
            <a:r>
              <a:rPr lang="en-US" dirty="0">
                <a:solidFill>
                  <a:srgbClr val="008000"/>
                </a:solidFill>
                <a:ea typeface="ＭＳ Ｐゴシック"/>
              </a:rPr>
              <a:t>, Canada</a:t>
            </a:r>
          </a:p>
          <a:p>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7" y="0"/>
            <a:ext cx="3124200" cy="1758623"/>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4200" y="-16933"/>
            <a:ext cx="3130395" cy="1676400"/>
          </a:xfrm>
          <a:prstGeom prst="rect">
            <a:avLst/>
          </a:prstGeom>
        </p:spPr>
      </p:pic>
      <p:pic>
        <p:nvPicPr>
          <p:cNvPr id="8" name="Picture 7"/>
          <p:cNvPicPr>
            <a:picLocks noChangeAspect="1"/>
          </p:cNvPicPr>
          <p:nvPr/>
        </p:nvPicPr>
        <p:blipFill>
          <a:blip r:embed="rId5"/>
          <a:stretch>
            <a:fillRect/>
          </a:stretch>
        </p:blipFill>
        <p:spPr>
          <a:xfrm>
            <a:off x="6324600" y="0"/>
            <a:ext cx="2819400" cy="1751046"/>
          </a:xfrm>
          <a:prstGeom prst="rect">
            <a:avLst/>
          </a:prstGeom>
        </p:spPr>
      </p:pic>
      <p:pic>
        <p:nvPicPr>
          <p:cNvPr id="12" name="Picture 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58000" y="2514600"/>
            <a:ext cx="2057400" cy="1635125"/>
          </a:xfrm>
          <a:prstGeom prst="rect">
            <a:avLst/>
          </a:prstGeom>
          <a:noFill/>
          <a:ln w="9525">
            <a:noFill/>
            <a:miter lim="800000"/>
            <a:headEnd/>
            <a:tailEnd/>
          </a:ln>
        </p:spPr>
      </p:pic>
      <p:pic>
        <p:nvPicPr>
          <p:cNvPr id="13" name="Picture 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81800" y="5395912"/>
            <a:ext cx="1981200" cy="1309688"/>
          </a:xfrm>
          <a:prstGeom prst="rect">
            <a:avLst/>
          </a:prstGeom>
          <a:noFill/>
          <a:ln w="9525">
            <a:noFill/>
            <a:miter lim="800000"/>
            <a:headEnd/>
            <a:tailEnd/>
          </a:ln>
        </p:spPr>
      </p:pic>
      <p:sp>
        <p:nvSpPr>
          <p:cNvPr id="14" name="Right Arrow 13"/>
          <p:cNvSpPr/>
          <p:nvPr/>
        </p:nvSpPr>
        <p:spPr>
          <a:xfrm rot="5400000">
            <a:off x="6947593" y="4390624"/>
            <a:ext cx="1416050" cy="484188"/>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24400" y="4619638"/>
            <a:ext cx="1905000" cy="2162162"/>
          </a:xfrm>
          <a:prstGeom prst="rect">
            <a:avLst/>
          </a:prstGeom>
        </p:spPr>
      </p:pic>
    </p:spTree>
    <p:extLst>
      <p:ext uri="{BB962C8B-B14F-4D97-AF65-F5344CB8AC3E}">
        <p14:creationId xmlns:p14="http://schemas.microsoft.com/office/powerpoint/2010/main" val="214083991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144000" cy="633412"/>
          </a:xfrm>
        </p:spPr>
        <p:txBody>
          <a:bodyPr wrap="square" numCol="1" anchorCtr="0" compatLnSpc="1">
            <a:prstTxWarp prst="textNoShape">
              <a:avLst/>
            </a:prstTxWarp>
            <a:noAutofit/>
          </a:bodyPr>
          <a:lstStyle/>
          <a:p>
            <a:pPr algn="l" eaLnBrk="1" hangingPunct="1">
              <a:defRPr/>
            </a:pPr>
            <a:r>
              <a:rPr lang="en-US" dirty="0" smtClean="0">
                <a:latin typeface="+mn-lt"/>
              </a:rPr>
              <a:t>Ethnography: Watch and listen to learn</a:t>
            </a:r>
            <a:r>
              <a:rPr lang="en-US" dirty="0" smtClean="0">
                <a:solidFill>
                  <a:srgbClr val="000090"/>
                </a:solidFill>
                <a:latin typeface="+mn-lt"/>
              </a:rPr>
              <a:t> </a:t>
            </a:r>
            <a:r>
              <a:rPr lang="en-US" dirty="0" smtClean="0">
                <a:latin typeface="+mn-lt"/>
              </a:rPr>
              <a:t>how</a:t>
            </a:r>
            <a:r>
              <a:rPr lang="en-US" dirty="0" smtClean="0">
                <a:solidFill>
                  <a:srgbClr val="000090"/>
                </a:solidFill>
                <a:latin typeface="+mn-lt"/>
              </a:rPr>
              <a:t> </a:t>
            </a:r>
            <a:r>
              <a:rPr lang="en-US" dirty="0" smtClean="0">
                <a:latin typeface="+mn-lt"/>
              </a:rPr>
              <a:t>emergency managers</a:t>
            </a:r>
            <a:r>
              <a:rPr lang="en-US" dirty="0" smtClean="0">
                <a:solidFill>
                  <a:srgbClr val="000090"/>
                </a:solidFill>
                <a:latin typeface="+mn-lt"/>
              </a:rPr>
              <a:t> think</a:t>
            </a:r>
          </a:p>
        </p:txBody>
      </p:sp>
      <p:sp>
        <p:nvSpPr>
          <p:cNvPr id="3" name="Content Placeholder 2"/>
          <p:cNvSpPr>
            <a:spLocks noGrp="1"/>
          </p:cNvSpPr>
          <p:nvPr>
            <p:ph idx="1"/>
          </p:nvPr>
        </p:nvSpPr>
        <p:spPr>
          <a:xfrm>
            <a:off x="0" y="990600"/>
            <a:ext cx="9220200" cy="4552950"/>
          </a:xfrm>
        </p:spPr>
        <p:txBody>
          <a:bodyPr rtlCol="0">
            <a:normAutofit/>
          </a:bodyPr>
          <a:lstStyle/>
          <a:p>
            <a:pPr marL="342900" lvl="1" indent="-342900" eaLnBrk="1" fontAlgn="auto" hangingPunct="1">
              <a:spcAft>
                <a:spcPts val="0"/>
              </a:spcAft>
              <a:buFont typeface="Arial" pitchFamily="34" charset="0"/>
              <a:buChar char="•"/>
              <a:defRPr/>
            </a:pPr>
            <a:r>
              <a:rPr lang="en-US" sz="2400" dirty="0">
                <a:solidFill>
                  <a:srgbClr val="000000"/>
                </a:solidFill>
              </a:rPr>
              <a:t>H</a:t>
            </a:r>
            <a:r>
              <a:rPr lang="en-US" sz="2400" dirty="0" smtClean="0">
                <a:solidFill>
                  <a:srgbClr val="000000"/>
                </a:solidFill>
              </a:rPr>
              <a:t>ave </a:t>
            </a:r>
            <a:r>
              <a:rPr lang="en-US" sz="2400" b="1" dirty="0" smtClean="0">
                <a:solidFill>
                  <a:srgbClr val="000000"/>
                </a:solidFill>
              </a:rPr>
              <a:t>multiple roles </a:t>
            </a:r>
            <a:r>
              <a:rPr lang="en-US" sz="2400" dirty="0">
                <a:solidFill>
                  <a:srgbClr val="000000"/>
                </a:solidFill>
              </a:rPr>
              <a:t>&amp;</a:t>
            </a:r>
            <a:r>
              <a:rPr lang="en-US" sz="2400" dirty="0" smtClean="0">
                <a:solidFill>
                  <a:srgbClr val="000000"/>
                </a:solidFill>
              </a:rPr>
              <a:t> </a:t>
            </a:r>
            <a:r>
              <a:rPr lang="en-US" sz="2400" b="1" dirty="0" smtClean="0">
                <a:solidFill>
                  <a:srgbClr val="000000"/>
                </a:solidFill>
              </a:rPr>
              <a:t>responsibilities</a:t>
            </a:r>
            <a:r>
              <a:rPr lang="en-US" sz="2400" dirty="0" smtClean="0">
                <a:solidFill>
                  <a:srgbClr val="000000"/>
                </a:solidFill>
              </a:rPr>
              <a:t>, </a:t>
            </a:r>
            <a:r>
              <a:rPr lang="en-US" sz="2400" b="1" dirty="0" smtClean="0">
                <a:solidFill>
                  <a:srgbClr val="000000"/>
                </a:solidFill>
              </a:rPr>
              <a:t>varying </a:t>
            </a:r>
            <a:r>
              <a:rPr lang="en-US" sz="2400" b="1" dirty="0">
                <a:solidFill>
                  <a:srgbClr val="000000"/>
                </a:solidFill>
              </a:rPr>
              <a:t>backgrounds </a:t>
            </a:r>
            <a:r>
              <a:rPr lang="en-US" sz="2400" dirty="0">
                <a:solidFill>
                  <a:srgbClr val="000000"/>
                </a:solidFill>
              </a:rPr>
              <a:t>&amp;</a:t>
            </a:r>
            <a:r>
              <a:rPr lang="en-US" sz="2400" dirty="0" smtClean="0">
                <a:solidFill>
                  <a:srgbClr val="000000"/>
                </a:solidFill>
              </a:rPr>
              <a:t> </a:t>
            </a:r>
            <a:r>
              <a:rPr lang="en-US" sz="2400" b="1" dirty="0">
                <a:solidFill>
                  <a:srgbClr val="000000"/>
                </a:solidFill>
              </a:rPr>
              <a:t>years of </a:t>
            </a:r>
            <a:r>
              <a:rPr lang="en-US" sz="2400" b="1" dirty="0" smtClean="0">
                <a:solidFill>
                  <a:srgbClr val="000000"/>
                </a:solidFill>
              </a:rPr>
              <a:t>experience</a:t>
            </a:r>
          </a:p>
          <a:p>
            <a:pPr marL="342900" lvl="1" indent="-342900" eaLnBrk="1" fontAlgn="auto" hangingPunct="1">
              <a:spcAft>
                <a:spcPts val="0"/>
              </a:spcAft>
              <a:buFont typeface="Arial" pitchFamily="34" charset="0"/>
              <a:buChar char="•"/>
              <a:defRPr/>
            </a:pPr>
            <a:r>
              <a:rPr lang="en-US" sz="2400" dirty="0" smtClean="0">
                <a:solidFill>
                  <a:srgbClr val="000000"/>
                </a:solidFill>
              </a:rPr>
              <a:t>Are of </a:t>
            </a:r>
            <a:r>
              <a:rPr lang="en-US" sz="2400" b="1" dirty="0" smtClean="0">
                <a:solidFill>
                  <a:srgbClr val="000000"/>
                </a:solidFill>
              </a:rPr>
              <a:t>various ages, with differing political beliefs, values</a:t>
            </a:r>
            <a:r>
              <a:rPr lang="en-US" sz="2400" dirty="0">
                <a:solidFill>
                  <a:srgbClr val="000000"/>
                </a:solidFill>
              </a:rPr>
              <a:t> </a:t>
            </a:r>
            <a:r>
              <a:rPr lang="en-US" sz="2400" dirty="0" smtClean="0">
                <a:solidFill>
                  <a:srgbClr val="000000"/>
                </a:solidFill>
              </a:rPr>
              <a:t>&amp;</a:t>
            </a:r>
            <a:r>
              <a:rPr lang="en-US" sz="2400" b="1" dirty="0" smtClean="0">
                <a:solidFill>
                  <a:srgbClr val="000000"/>
                </a:solidFill>
              </a:rPr>
              <a:t> rules</a:t>
            </a:r>
            <a:endParaRPr lang="en-US" sz="2400" b="1" dirty="0">
              <a:solidFill>
                <a:srgbClr val="000000"/>
              </a:solidFill>
            </a:endParaRPr>
          </a:p>
          <a:p>
            <a:pPr marL="342900" lvl="1" indent="-342900" eaLnBrk="1" fontAlgn="auto" hangingPunct="1">
              <a:spcAft>
                <a:spcPts val="0"/>
              </a:spcAft>
              <a:buFont typeface="Arial" pitchFamily="34" charset="0"/>
              <a:buChar char="•"/>
              <a:defRPr/>
            </a:pPr>
            <a:r>
              <a:rPr lang="en-US" sz="2400" dirty="0" smtClean="0">
                <a:solidFill>
                  <a:srgbClr val="000000"/>
                </a:solidFill>
              </a:rPr>
              <a:t>Have </a:t>
            </a:r>
            <a:r>
              <a:rPr lang="en-US" sz="2400" b="1" dirty="0" smtClean="0">
                <a:solidFill>
                  <a:srgbClr val="000000"/>
                </a:solidFill>
              </a:rPr>
              <a:t>differing </a:t>
            </a:r>
            <a:r>
              <a:rPr lang="en-US" sz="2400" b="1" dirty="0">
                <a:solidFill>
                  <a:srgbClr val="000000"/>
                </a:solidFill>
              </a:rPr>
              <a:t>resource </a:t>
            </a:r>
            <a:r>
              <a:rPr lang="en-US" sz="2400" b="1" dirty="0" smtClean="0">
                <a:solidFill>
                  <a:srgbClr val="000000"/>
                </a:solidFill>
              </a:rPr>
              <a:t>capabilities</a:t>
            </a:r>
          </a:p>
          <a:p>
            <a:pPr marL="342900" lvl="1" indent="-342900" eaLnBrk="1" fontAlgn="auto" hangingPunct="1">
              <a:spcAft>
                <a:spcPts val="0"/>
              </a:spcAft>
              <a:buFont typeface="Arial" pitchFamily="34" charset="0"/>
              <a:buChar char="•"/>
              <a:defRPr/>
            </a:pPr>
            <a:r>
              <a:rPr lang="en-US" sz="2400" dirty="0" smtClean="0">
                <a:solidFill>
                  <a:srgbClr val="000000"/>
                </a:solidFill>
              </a:rPr>
              <a:t>Have</a:t>
            </a:r>
            <a:r>
              <a:rPr lang="en-US" sz="2400" dirty="0" smtClean="0">
                <a:solidFill>
                  <a:schemeClr val="tx1">
                    <a:lumMod val="50000"/>
                    <a:lumOff val="50000"/>
                  </a:schemeClr>
                </a:solidFill>
              </a:rPr>
              <a:t> </a:t>
            </a:r>
            <a:r>
              <a:rPr lang="en-US" sz="2400" b="1" dirty="0">
                <a:solidFill>
                  <a:schemeClr val="tx1"/>
                </a:solidFill>
              </a:rPr>
              <a:t>different information </a:t>
            </a:r>
            <a:r>
              <a:rPr lang="en-US" sz="2400" b="1" dirty="0" smtClean="0">
                <a:solidFill>
                  <a:schemeClr val="tx1"/>
                </a:solidFill>
              </a:rPr>
              <a:t>needs</a:t>
            </a:r>
          </a:p>
          <a:p>
            <a:pPr marL="342900" lvl="1" indent="-342900" eaLnBrk="1" fontAlgn="auto" hangingPunct="1">
              <a:spcAft>
                <a:spcPts val="0"/>
              </a:spcAft>
              <a:buFont typeface="Arial" pitchFamily="34" charset="0"/>
              <a:buChar char="•"/>
              <a:defRPr/>
            </a:pPr>
            <a:r>
              <a:rPr lang="en-US" sz="2400" b="1" dirty="0" smtClean="0">
                <a:solidFill>
                  <a:srgbClr val="000000"/>
                </a:solidFill>
              </a:rPr>
              <a:t>Perceive </a:t>
            </a:r>
            <a:r>
              <a:rPr lang="en-US" sz="2400" b="1" dirty="0">
                <a:solidFill>
                  <a:srgbClr val="000000"/>
                </a:solidFill>
              </a:rPr>
              <a:t>risk </a:t>
            </a:r>
            <a:r>
              <a:rPr lang="en-US" sz="2400" b="1" dirty="0" smtClean="0">
                <a:solidFill>
                  <a:srgbClr val="000000"/>
                </a:solidFill>
              </a:rPr>
              <a:t>differently</a:t>
            </a:r>
          </a:p>
          <a:p>
            <a:pPr marL="342900" lvl="1" indent="-342900" eaLnBrk="1" fontAlgn="auto" hangingPunct="1">
              <a:spcAft>
                <a:spcPts val="0"/>
              </a:spcAft>
              <a:buFont typeface="Arial" pitchFamily="34" charset="0"/>
              <a:buChar char="•"/>
              <a:defRPr/>
            </a:pPr>
            <a:r>
              <a:rPr lang="en-US" sz="2400" b="1" dirty="0" smtClean="0">
                <a:solidFill>
                  <a:srgbClr val="000000"/>
                </a:solidFill>
              </a:rPr>
              <a:t>Think of time </a:t>
            </a:r>
            <a:r>
              <a:rPr lang="en-US" sz="2400" dirty="0">
                <a:solidFill>
                  <a:srgbClr val="000000"/>
                </a:solidFill>
              </a:rPr>
              <a:t>&amp;</a:t>
            </a:r>
            <a:r>
              <a:rPr lang="en-US" sz="2400" b="1" dirty="0" smtClean="0">
                <a:solidFill>
                  <a:srgbClr val="000000"/>
                </a:solidFill>
              </a:rPr>
              <a:t> space in different ways</a:t>
            </a:r>
          </a:p>
          <a:p>
            <a:pPr marL="342900" lvl="1" indent="-342900" eaLnBrk="1" fontAlgn="auto" hangingPunct="1">
              <a:spcAft>
                <a:spcPts val="0"/>
              </a:spcAft>
              <a:buFont typeface="Arial" pitchFamily="34" charset="0"/>
              <a:buChar char="•"/>
              <a:defRPr/>
            </a:pPr>
            <a:r>
              <a:rPr lang="en-US" sz="2400" b="1" dirty="0" smtClean="0">
                <a:solidFill>
                  <a:srgbClr val="000000"/>
                </a:solidFill>
              </a:rPr>
              <a:t>Use </a:t>
            </a:r>
            <a:r>
              <a:rPr lang="en-US" sz="2400" dirty="0" smtClean="0">
                <a:solidFill>
                  <a:srgbClr val="000000"/>
                </a:solidFill>
              </a:rPr>
              <a:t>a variety of</a:t>
            </a:r>
            <a:r>
              <a:rPr lang="en-US" sz="2400" b="1" dirty="0" smtClean="0">
                <a:solidFill>
                  <a:srgbClr val="000000"/>
                </a:solidFill>
              </a:rPr>
              <a:t> </a:t>
            </a:r>
            <a:r>
              <a:rPr lang="en-US" sz="2400" b="1" dirty="0">
                <a:solidFill>
                  <a:srgbClr val="000000"/>
                </a:solidFill>
              </a:rPr>
              <a:t>methods to </a:t>
            </a:r>
            <a:r>
              <a:rPr lang="en-US" sz="2400" b="1" dirty="0" smtClean="0">
                <a:solidFill>
                  <a:srgbClr val="000000"/>
                </a:solidFill>
              </a:rPr>
              <a:t>communicate</a:t>
            </a:r>
          </a:p>
          <a:p>
            <a:pPr marL="0" lvl="1" indent="0" eaLnBrk="1" fontAlgn="auto" hangingPunct="1">
              <a:spcAft>
                <a:spcPts val="0"/>
              </a:spcAft>
              <a:buFont typeface="Courier New" pitchFamily="49" charset="0"/>
              <a:buNone/>
              <a:defRPr/>
            </a:pPr>
            <a:endParaRPr lang="en-US" sz="400" dirty="0" smtClean="0">
              <a:solidFill>
                <a:srgbClr val="000000"/>
              </a:solidFill>
            </a:endParaRPr>
          </a:p>
        </p:txBody>
      </p:sp>
      <p:sp>
        <p:nvSpPr>
          <p:cNvPr id="6" name="TextBox 5"/>
          <p:cNvSpPr txBox="1"/>
          <p:nvPr/>
        </p:nvSpPr>
        <p:spPr>
          <a:xfrm>
            <a:off x="0" y="4549676"/>
            <a:ext cx="9144000" cy="2308324"/>
          </a:xfrm>
          <a:prstGeom prst="rect">
            <a:avLst/>
          </a:prstGeom>
          <a:solidFill>
            <a:srgbClr val="102352">
              <a:alpha val="50000"/>
            </a:srgbClr>
          </a:solidFill>
          <a:ln>
            <a:solidFill>
              <a:srgbClr val="000090"/>
            </a:solidFill>
          </a:ln>
        </p:spPr>
        <p:txBody>
          <a:bodyPr wrap="square">
            <a:spAutoFit/>
          </a:bodyPr>
          <a:lstStyle/>
          <a:p>
            <a:pPr fontAlgn="auto">
              <a:spcBef>
                <a:spcPts val="0"/>
              </a:spcBef>
              <a:spcAft>
                <a:spcPts val="0"/>
              </a:spcAft>
              <a:defRPr/>
            </a:pPr>
            <a:r>
              <a:rPr lang="en-US" sz="2400" b="1" dirty="0">
                <a:solidFill>
                  <a:schemeClr val="bg1"/>
                </a:solidFill>
                <a:latin typeface="+mj-lt"/>
                <a:cs typeface="+mn-cs"/>
              </a:rPr>
              <a:t>Emergency </a:t>
            </a:r>
            <a:r>
              <a:rPr lang="en-US" sz="2400" b="1" dirty="0" smtClean="0">
                <a:solidFill>
                  <a:schemeClr val="bg1"/>
                </a:solidFill>
                <a:latin typeface="+mj-lt"/>
                <a:cs typeface="+mn-cs"/>
              </a:rPr>
              <a:t>managers </a:t>
            </a:r>
            <a:r>
              <a:rPr lang="en-US" sz="2400" b="1" dirty="0">
                <a:solidFill>
                  <a:schemeClr val="bg1"/>
                </a:solidFill>
                <a:latin typeface="+mj-lt"/>
                <a:cs typeface="+mn-cs"/>
              </a:rPr>
              <a:t>are d</a:t>
            </a:r>
            <a:r>
              <a:rPr lang="en-US" sz="2400" b="1" dirty="0" smtClean="0">
                <a:solidFill>
                  <a:schemeClr val="bg1"/>
                </a:solidFill>
                <a:latin typeface="+mj-lt"/>
                <a:cs typeface="+mn-cs"/>
              </a:rPr>
              <a:t>iverse</a:t>
            </a:r>
            <a:endParaRPr lang="en-US" sz="2400" b="1" dirty="0">
              <a:solidFill>
                <a:schemeClr val="bg1"/>
              </a:solidFill>
              <a:latin typeface="+mj-lt"/>
              <a:cs typeface="+mn-cs"/>
            </a:endParaRPr>
          </a:p>
          <a:p>
            <a:pPr fontAlgn="auto">
              <a:spcBef>
                <a:spcPts val="0"/>
              </a:spcBef>
              <a:spcAft>
                <a:spcPts val="0"/>
              </a:spcAft>
              <a:defRPr/>
            </a:pPr>
            <a:endParaRPr lang="en-US" sz="2400" b="1" dirty="0" smtClean="0">
              <a:solidFill>
                <a:schemeClr val="bg1"/>
              </a:solidFill>
              <a:latin typeface="+mj-lt"/>
              <a:cs typeface="+mn-cs"/>
            </a:endParaRPr>
          </a:p>
          <a:p>
            <a:pPr fontAlgn="auto">
              <a:spcBef>
                <a:spcPts val="0"/>
              </a:spcBef>
              <a:spcAft>
                <a:spcPts val="0"/>
              </a:spcAft>
              <a:defRPr/>
            </a:pPr>
            <a:r>
              <a:rPr lang="en-US" sz="2400" b="1" dirty="0" smtClean="0">
                <a:solidFill>
                  <a:schemeClr val="bg1"/>
                </a:solidFill>
                <a:latin typeface="+mj-lt"/>
                <a:cs typeface="+mn-cs"/>
              </a:rPr>
              <a:t>A </a:t>
            </a:r>
            <a:r>
              <a:rPr lang="en-US" sz="2400" b="1" dirty="0">
                <a:solidFill>
                  <a:schemeClr val="bg1"/>
                </a:solidFill>
                <a:latin typeface="+mj-lt"/>
                <a:cs typeface="+mn-cs"/>
              </a:rPr>
              <a:t>one size fits all approach is </a:t>
            </a:r>
            <a:r>
              <a:rPr lang="en-US" sz="2400" b="1" dirty="0" smtClean="0">
                <a:solidFill>
                  <a:schemeClr val="bg1"/>
                </a:solidFill>
                <a:latin typeface="+mj-lt"/>
                <a:cs typeface="+mn-cs"/>
              </a:rPr>
              <a:t>ineffective</a:t>
            </a:r>
          </a:p>
          <a:p>
            <a:pPr fontAlgn="auto">
              <a:spcBef>
                <a:spcPts val="0"/>
              </a:spcBef>
              <a:spcAft>
                <a:spcPts val="0"/>
              </a:spcAft>
              <a:defRPr/>
            </a:pPr>
            <a:endParaRPr lang="en-US" sz="2400" b="1" dirty="0" smtClean="0">
              <a:solidFill>
                <a:schemeClr val="bg1"/>
              </a:solidFill>
              <a:latin typeface="+mj-lt"/>
              <a:cs typeface="+mn-cs"/>
            </a:endParaRPr>
          </a:p>
          <a:p>
            <a:pPr fontAlgn="auto">
              <a:spcBef>
                <a:spcPts val="0"/>
              </a:spcBef>
              <a:spcAft>
                <a:spcPts val="0"/>
              </a:spcAft>
              <a:defRPr/>
            </a:pPr>
            <a:r>
              <a:rPr lang="en-US" sz="2400" b="1" dirty="0" smtClean="0">
                <a:solidFill>
                  <a:schemeClr val="bg1"/>
                </a:solidFill>
                <a:latin typeface="+mj-lt"/>
                <a:cs typeface="+mn-cs"/>
              </a:rPr>
              <a:t>What people say they will do might be different than what they actually do</a:t>
            </a:r>
            <a:endParaRPr lang="en-US" sz="2400" b="1" dirty="0">
              <a:solidFill>
                <a:schemeClr val="bg1"/>
              </a:solidFill>
              <a:latin typeface="+mj-lt"/>
              <a:cs typeface="+mn-cs"/>
            </a:endParaRPr>
          </a:p>
        </p:txBody>
      </p:sp>
    </p:spTree>
    <p:extLst>
      <p:ext uri="{BB962C8B-B14F-4D97-AF65-F5344CB8AC3E}">
        <p14:creationId xmlns:p14="http://schemas.microsoft.com/office/powerpoint/2010/main" val="6385119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Screen shot 2012-01-18 at 2.15.38 PM.png"/>
          <p:cNvPicPr>
            <a:picLocks noChangeAspect="1"/>
          </p:cNvPicPr>
          <p:nvPr/>
        </p:nvPicPr>
        <p:blipFill>
          <a:blip r:embed="rId3"/>
          <a:srcRect/>
          <a:stretch>
            <a:fillRect/>
          </a:stretch>
        </p:blipFill>
        <p:spPr bwMode="auto">
          <a:xfrm>
            <a:off x="0" y="482600"/>
            <a:ext cx="9144000" cy="5106988"/>
          </a:xfrm>
          <a:prstGeom prst="rect">
            <a:avLst/>
          </a:prstGeom>
          <a:noFill/>
          <a:ln w="9525">
            <a:noFill/>
            <a:miter lim="800000"/>
            <a:headEnd/>
            <a:tailEnd/>
          </a:ln>
        </p:spPr>
      </p:pic>
      <p:sp>
        <p:nvSpPr>
          <p:cNvPr id="24579" name="TextBox 5"/>
          <p:cNvSpPr txBox="1">
            <a:spLocks noChangeArrowheads="1"/>
          </p:cNvSpPr>
          <p:nvPr/>
        </p:nvSpPr>
        <p:spPr bwMode="auto">
          <a:xfrm>
            <a:off x="0" y="0"/>
            <a:ext cx="9144000" cy="584776"/>
          </a:xfrm>
          <a:prstGeom prst="rect">
            <a:avLst/>
          </a:prstGeom>
          <a:noFill/>
          <a:ln w="9525">
            <a:noFill/>
            <a:miter lim="800000"/>
            <a:headEnd/>
            <a:tailEnd/>
          </a:ln>
        </p:spPr>
        <p:txBody>
          <a:bodyPr wrap="square">
            <a:prstTxWarp prst="textNoShape">
              <a:avLst/>
            </a:prstTxWarp>
            <a:spAutoFit/>
          </a:bodyPr>
          <a:lstStyle/>
          <a:p>
            <a:r>
              <a:rPr lang="en-US" sz="3200" b="1" dirty="0">
                <a:solidFill>
                  <a:srgbClr val="000090"/>
                </a:solidFill>
                <a:latin typeface="+mn-lt"/>
              </a:rPr>
              <a:t>Spinney &amp;</a:t>
            </a:r>
            <a:r>
              <a:rPr lang="en-US" sz="3200" b="1" dirty="0" smtClean="0">
                <a:solidFill>
                  <a:srgbClr val="000090"/>
                </a:solidFill>
                <a:latin typeface="+mn-lt"/>
              </a:rPr>
              <a:t> </a:t>
            </a:r>
            <a:r>
              <a:rPr lang="en-US" sz="3200" b="1" dirty="0" err="1">
                <a:solidFill>
                  <a:srgbClr val="000090"/>
                </a:solidFill>
                <a:latin typeface="+mn-lt"/>
              </a:rPr>
              <a:t>Gruntfest</a:t>
            </a:r>
            <a:r>
              <a:rPr lang="en-US" sz="3200" b="1" dirty="0">
                <a:solidFill>
                  <a:srgbClr val="000090"/>
                </a:solidFill>
                <a:latin typeface="+mn-lt"/>
              </a:rPr>
              <a:t> </a:t>
            </a:r>
            <a:r>
              <a:rPr lang="en-US" sz="3200" b="1" dirty="0" smtClean="0">
                <a:solidFill>
                  <a:srgbClr val="000090"/>
                </a:solidFill>
                <a:latin typeface="+mn-lt"/>
              </a:rPr>
              <a:t>2012- Missouri snowstorm 2011</a:t>
            </a:r>
            <a:endParaRPr lang="en-US" sz="3200" b="1" dirty="0">
              <a:solidFill>
                <a:srgbClr val="000090"/>
              </a:solidFill>
              <a:latin typeface="+mn-lt"/>
            </a:endParaRPr>
          </a:p>
        </p:txBody>
      </p:sp>
    </p:spTree>
    <p:extLst>
      <p:ext uri="{BB962C8B-B14F-4D97-AF65-F5344CB8AC3E}">
        <p14:creationId xmlns:p14="http://schemas.microsoft.com/office/powerpoint/2010/main" val="403025052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Screen shot 2012-01-18 at 2.15.38 PM.png"/>
          <p:cNvPicPr>
            <a:picLocks noChangeAspect="1"/>
          </p:cNvPicPr>
          <p:nvPr/>
        </p:nvPicPr>
        <p:blipFill>
          <a:blip r:embed="rId3"/>
          <a:srcRect/>
          <a:stretch>
            <a:fillRect/>
          </a:stretch>
        </p:blipFill>
        <p:spPr bwMode="auto">
          <a:xfrm>
            <a:off x="0" y="482600"/>
            <a:ext cx="9144000" cy="5106988"/>
          </a:xfrm>
          <a:prstGeom prst="rect">
            <a:avLst/>
          </a:prstGeom>
          <a:noFill/>
          <a:ln w="9525">
            <a:noFill/>
            <a:miter lim="800000"/>
            <a:headEnd/>
            <a:tailEnd/>
          </a:ln>
        </p:spPr>
      </p:pic>
      <p:sp>
        <p:nvSpPr>
          <p:cNvPr id="4" name="Rectangle 3"/>
          <p:cNvSpPr/>
          <p:nvPr/>
        </p:nvSpPr>
        <p:spPr>
          <a:xfrm>
            <a:off x="0" y="457200"/>
            <a:ext cx="4052888" cy="5106988"/>
          </a:xfrm>
          <a:prstGeom prst="rect">
            <a:avLst/>
          </a:prstGeom>
          <a:noFill/>
          <a:ln w="57150" cmpd="sng">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28" name="TextBox 5"/>
          <p:cNvSpPr txBox="1">
            <a:spLocks noChangeArrowheads="1"/>
          </p:cNvSpPr>
          <p:nvPr/>
        </p:nvSpPr>
        <p:spPr bwMode="auto">
          <a:xfrm>
            <a:off x="0" y="0"/>
            <a:ext cx="9144000" cy="584776"/>
          </a:xfrm>
          <a:prstGeom prst="rect">
            <a:avLst/>
          </a:prstGeom>
          <a:noFill/>
          <a:ln w="9525">
            <a:noFill/>
            <a:miter lim="800000"/>
            <a:headEnd/>
            <a:tailEnd/>
          </a:ln>
        </p:spPr>
        <p:txBody>
          <a:bodyPr wrap="square">
            <a:prstTxWarp prst="textNoShape">
              <a:avLst/>
            </a:prstTxWarp>
            <a:spAutoFit/>
          </a:bodyPr>
          <a:lstStyle/>
          <a:p>
            <a:r>
              <a:rPr lang="en-US" sz="3200" b="1" dirty="0">
                <a:solidFill>
                  <a:srgbClr val="000090"/>
                </a:solidFill>
                <a:latin typeface="+mn-lt"/>
              </a:rPr>
              <a:t>Spinney &amp;</a:t>
            </a:r>
            <a:r>
              <a:rPr lang="en-US" sz="3200" b="1" dirty="0" smtClean="0">
                <a:solidFill>
                  <a:srgbClr val="000090"/>
                </a:solidFill>
                <a:latin typeface="+mn-lt"/>
              </a:rPr>
              <a:t> </a:t>
            </a:r>
            <a:r>
              <a:rPr lang="en-US" sz="3200" b="1" dirty="0" err="1" smtClean="0">
                <a:solidFill>
                  <a:srgbClr val="000090"/>
                </a:solidFill>
                <a:latin typeface="+mn-lt"/>
              </a:rPr>
              <a:t>Gruntfest</a:t>
            </a:r>
            <a:r>
              <a:rPr lang="en-US" sz="3200" b="1" dirty="0" smtClean="0">
                <a:solidFill>
                  <a:srgbClr val="000090"/>
                </a:solidFill>
                <a:latin typeface="+mn-lt"/>
              </a:rPr>
              <a:t> – </a:t>
            </a:r>
            <a:r>
              <a:rPr lang="en-US" sz="2400" b="1" dirty="0" smtClean="0">
                <a:solidFill>
                  <a:srgbClr val="000090"/>
                </a:solidFill>
                <a:latin typeface="+mn-lt"/>
              </a:rPr>
              <a:t>study of Missouri snowstorm 2011</a:t>
            </a:r>
            <a:endParaRPr lang="en-US" sz="2400" b="1" dirty="0">
              <a:solidFill>
                <a:srgbClr val="000090"/>
              </a:solidFill>
              <a:latin typeface="+mn-lt"/>
            </a:endParaRPr>
          </a:p>
        </p:txBody>
      </p:sp>
    </p:spTree>
    <p:extLst>
      <p:ext uri="{BB962C8B-B14F-4D97-AF65-F5344CB8AC3E}">
        <p14:creationId xmlns:p14="http://schemas.microsoft.com/office/powerpoint/2010/main" val="589224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Screen shot 2012-01-18 at 2.15.38 PM.png"/>
          <p:cNvPicPr>
            <a:picLocks noChangeAspect="1"/>
          </p:cNvPicPr>
          <p:nvPr/>
        </p:nvPicPr>
        <p:blipFill>
          <a:blip r:embed="rId3">
            <a:alphaModFix amt="22000"/>
          </a:blip>
          <a:srcRect/>
          <a:stretch>
            <a:fillRect/>
          </a:stretch>
        </p:blipFill>
        <p:spPr bwMode="auto">
          <a:xfrm>
            <a:off x="0" y="639763"/>
            <a:ext cx="9144000" cy="5165725"/>
          </a:xfrm>
          <a:prstGeom prst="rect">
            <a:avLst/>
          </a:prstGeom>
          <a:noFill/>
          <a:ln w="9525">
            <a:noFill/>
            <a:miter lim="800000"/>
            <a:headEnd/>
            <a:tailEnd/>
          </a:ln>
        </p:spPr>
      </p:pic>
      <p:pic>
        <p:nvPicPr>
          <p:cNvPr id="28675" name="Picture 5" descr="left.png"/>
          <p:cNvPicPr>
            <a:picLocks noChangeAspect="1"/>
          </p:cNvPicPr>
          <p:nvPr/>
        </p:nvPicPr>
        <p:blipFill>
          <a:blip r:embed="rId4"/>
          <a:srcRect/>
          <a:stretch>
            <a:fillRect/>
          </a:stretch>
        </p:blipFill>
        <p:spPr bwMode="auto">
          <a:xfrm>
            <a:off x="2171700" y="200025"/>
            <a:ext cx="4876800" cy="5943600"/>
          </a:xfrm>
          <a:prstGeom prst="rect">
            <a:avLst/>
          </a:prstGeom>
          <a:noFill/>
          <a:ln w="57150">
            <a:solidFill>
              <a:srgbClr val="000090"/>
            </a:solidFill>
            <a:miter lim="800000"/>
            <a:headEnd/>
            <a:tailEnd/>
          </a:ln>
        </p:spPr>
      </p:pic>
    </p:spTree>
    <p:extLst>
      <p:ext uri="{BB962C8B-B14F-4D97-AF65-F5344CB8AC3E}">
        <p14:creationId xmlns:p14="http://schemas.microsoft.com/office/powerpoint/2010/main" val="34515804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2400" y="152400"/>
            <a:ext cx="8839200" cy="1143000"/>
          </a:xfrm>
        </p:spPr>
        <p:txBody>
          <a:bodyPr>
            <a:noAutofit/>
          </a:bodyPr>
          <a:lstStyle/>
          <a:p>
            <a:pPr>
              <a:defRPr/>
            </a:pPr>
            <a:r>
              <a:rPr dirty="0" smtClean="0">
                <a:solidFill>
                  <a:srgbClr val="3A0968"/>
                </a:solidFill>
                <a:latin typeface="Calibri" charset="0"/>
                <a:ea typeface="ＭＳ Ｐゴシック" charset="-128"/>
              </a:rPr>
              <a:t>Stakeholders have varying time frames &amp; </a:t>
            </a:r>
            <a:r>
              <a:rPr lang="en-US" dirty="0" smtClean="0">
                <a:solidFill>
                  <a:srgbClr val="3A0968"/>
                </a:solidFill>
                <a:latin typeface="Calibri" charset="0"/>
                <a:ea typeface="ＭＳ Ｐゴシック" charset="-128"/>
              </a:rPr>
              <a:t>risk thresholds</a:t>
            </a:r>
            <a:endParaRPr dirty="0" smtClean="0">
              <a:solidFill>
                <a:srgbClr val="3A0968"/>
              </a:solidFill>
              <a:latin typeface="Calibri" charset="0"/>
              <a:ea typeface="ＭＳ Ｐゴシック" charset="-128"/>
            </a:endParaRPr>
          </a:p>
        </p:txBody>
      </p:sp>
      <p:sp>
        <p:nvSpPr>
          <p:cNvPr id="23555" name="Content Placeholder 2"/>
          <p:cNvSpPr>
            <a:spLocks noGrp="1"/>
          </p:cNvSpPr>
          <p:nvPr>
            <p:ph sz="quarter" idx="1"/>
          </p:nvPr>
        </p:nvSpPr>
        <p:spPr>
          <a:xfrm>
            <a:off x="152400" y="1600200"/>
            <a:ext cx="4343400" cy="2185988"/>
          </a:xfrm>
        </p:spPr>
        <p:txBody>
          <a:bodyPr>
            <a:normAutofit fontScale="92500"/>
          </a:bodyPr>
          <a:lstStyle/>
          <a:p>
            <a:r>
              <a:rPr lang="en-US" dirty="0" smtClean="0">
                <a:solidFill>
                  <a:srgbClr val="800000"/>
                </a:solidFill>
                <a:latin typeface="Calibri" charset="0"/>
                <a:ea typeface="ＭＳ Ｐゴシック" charset="-128"/>
              </a:rPr>
              <a:t>Broadcast meteorologists – 2 days before snow</a:t>
            </a:r>
          </a:p>
          <a:p>
            <a:r>
              <a:rPr lang="en-US" dirty="0" smtClean="0">
                <a:latin typeface="Calibri" charset="0"/>
                <a:ea typeface="ＭＳ Ｐゴシック" charset="-128"/>
              </a:rPr>
              <a:t>Particular attention to </a:t>
            </a:r>
            <a:r>
              <a:rPr lang="en-US" dirty="0" smtClean="0">
                <a:solidFill>
                  <a:srgbClr val="000090"/>
                </a:solidFill>
                <a:latin typeface="Calibri" charset="0"/>
                <a:ea typeface="ＭＳ Ｐゴシック" charset="-128"/>
              </a:rPr>
              <a:t>first snow of the season</a:t>
            </a:r>
          </a:p>
        </p:txBody>
      </p:sp>
      <p:sp>
        <p:nvSpPr>
          <p:cNvPr id="23556" name="Content Placeholder 3"/>
          <p:cNvSpPr>
            <a:spLocks noGrp="1"/>
          </p:cNvSpPr>
          <p:nvPr>
            <p:ph sz="quarter" idx="2"/>
          </p:nvPr>
        </p:nvSpPr>
        <p:spPr>
          <a:xfrm>
            <a:off x="4648200" y="1395412"/>
            <a:ext cx="4038600" cy="2185988"/>
          </a:xfrm>
        </p:spPr>
        <p:txBody>
          <a:bodyPr>
            <a:normAutofit lnSpcReduction="10000"/>
          </a:bodyPr>
          <a:lstStyle/>
          <a:p>
            <a:pPr marL="457200" lvl="1" indent="0">
              <a:buNone/>
            </a:pPr>
            <a:r>
              <a:rPr lang="en-US" dirty="0" smtClean="0">
                <a:latin typeface="Calibri" charset="0"/>
                <a:ea typeface="ＭＳ Ｐゴシック" charset="-128"/>
              </a:rPr>
              <a:t>Emergencies are only a small part of emergency managers’ work during the year</a:t>
            </a:r>
          </a:p>
          <a:p>
            <a:pPr lvl="1"/>
            <a:endParaRPr lang="en-US" dirty="0" smtClean="0">
              <a:latin typeface="Calibri" charset="0"/>
              <a:ea typeface="ＭＳ Ｐゴシック" charset="-128"/>
            </a:endParaRPr>
          </a:p>
        </p:txBody>
      </p:sp>
      <p:sp>
        <p:nvSpPr>
          <p:cNvPr id="23557" name="Content Placeholder 4"/>
          <p:cNvSpPr>
            <a:spLocks noGrp="1"/>
          </p:cNvSpPr>
          <p:nvPr>
            <p:ph sz="quarter" idx="3"/>
          </p:nvPr>
        </p:nvSpPr>
        <p:spPr>
          <a:xfrm>
            <a:off x="228600" y="3505200"/>
            <a:ext cx="4038600" cy="2895600"/>
          </a:xfrm>
        </p:spPr>
        <p:txBody>
          <a:bodyPr>
            <a:normAutofit/>
          </a:bodyPr>
          <a:lstStyle/>
          <a:p>
            <a:r>
              <a:rPr lang="en-US" dirty="0" smtClean="0">
                <a:latin typeface="Calibri" charset="0"/>
                <a:ea typeface="ＭＳ Ｐゴシック" charset="-128"/>
              </a:rPr>
              <a:t>US National Weather Service </a:t>
            </a:r>
          </a:p>
          <a:p>
            <a:pPr marL="457200" lvl="1" indent="0">
              <a:buNone/>
            </a:pPr>
            <a:r>
              <a:rPr lang="en-US" dirty="0" smtClean="0">
                <a:latin typeface="Calibri" charset="0"/>
                <a:ea typeface="ＭＳ Ｐゴシック" charset="-128"/>
              </a:rPr>
              <a:t>Strict criteria for </a:t>
            </a:r>
            <a:r>
              <a:rPr lang="en-US"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charset="0"/>
                <a:ea typeface="ＭＳ Ｐゴシック" charset="-128"/>
              </a:rPr>
              <a:t>severe</a:t>
            </a:r>
            <a:r>
              <a:rPr lang="en-US"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charset="0"/>
                <a:ea typeface="ＭＳ Ｐゴシック" charset="-128"/>
              </a:rPr>
              <a:t> </a:t>
            </a:r>
            <a:r>
              <a:rPr lang="en-US" dirty="0" smtClean="0">
                <a:latin typeface="Calibri" charset="0"/>
                <a:ea typeface="ＭＳ Ｐゴシック" charset="-128"/>
              </a:rPr>
              <a:t>in winter, flooding, hail</a:t>
            </a:r>
          </a:p>
          <a:p>
            <a:pPr lvl="1"/>
            <a:endParaRPr lang="en-US" dirty="0" smtClean="0">
              <a:solidFill>
                <a:srgbClr val="800000"/>
              </a:solidFill>
              <a:latin typeface="Calibri" charset="0"/>
              <a:ea typeface="ＭＳ Ｐゴシック" charset="-128"/>
            </a:endParaRPr>
          </a:p>
          <a:p>
            <a:pPr lvl="1">
              <a:buFontTx/>
              <a:buNone/>
            </a:pPr>
            <a:endParaRPr lang="en-US" dirty="0" smtClean="0">
              <a:latin typeface="Calibri" charset="0"/>
              <a:ea typeface="ＭＳ Ｐゴシック" charset="-128"/>
            </a:endParaRPr>
          </a:p>
        </p:txBody>
      </p:sp>
      <p:sp>
        <p:nvSpPr>
          <p:cNvPr id="23558" name="Content Placeholder 5"/>
          <p:cNvSpPr>
            <a:spLocks noGrp="1"/>
          </p:cNvSpPr>
          <p:nvPr>
            <p:ph sz="quarter" idx="4"/>
          </p:nvPr>
        </p:nvSpPr>
        <p:spPr>
          <a:xfrm>
            <a:off x="4648200" y="3222625"/>
            <a:ext cx="4343400" cy="2187575"/>
          </a:xfrm>
        </p:spPr>
        <p:txBody>
          <a:bodyPr/>
          <a:lstStyle/>
          <a:p>
            <a:r>
              <a:rPr lang="en-US" dirty="0" smtClean="0">
                <a:solidFill>
                  <a:srgbClr val="800000"/>
                </a:solidFill>
                <a:latin typeface="Calibri" charset="0"/>
                <a:ea typeface="ＭＳ Ｐゴシック" charset="-128"/>
              </a:rPr>
              <a:t>Actual  snowfall weather event is short time</a:t>
            </a:r>
          </a:p>
        </p:txBody>
      </p:sp>
      <p:pic>
        <p:nvPicPr>
          <p:cNvPr id="7"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000" y="4228122"/>
            <a:ext cx="3581400" cy="2401278"/>
          </a:xfrm>
          <a:prstGeom prst="rect">
            <a:avLst/>
          </a:prstGeom>
          <a:noFill/>
          <a:ln w="9525">
            <a:noFill/>
            <a:miter lim="800000"/>
            <a:headEnd/>
            <a:tailEnd/>
          </a:ln>
        </p:spPr>
      </p:pic>
    </p:spTree>
    <p:extLst>
      <p:ext uri="{BB962C8B-B14F-4D97-AF65-F5344CB8AC3E}">
        <p14:creationId xmlns:p14="http://schemas.microsoft.com/office/powerpoint/2010/main" val="26000556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534400" cy="1143000"/>
          </a:xfrm>
        </p:spPr>
        <p:txBody>
          <a:bodyPr/>
          <a:lstStyle/>
          <a:p>
            <a:pPr>
              <a:defRPr/>
            </a:pPr>
            <a:r>
              <a:rPr dirty="0" smtClean="0">
                <a:latin typeface="Calibri" charset="0"/>
                <a:ea typeface="ＭＳ Ｐゴシック" charset="-128"/>
              </a:rPr>
              <a:t>Research findings challenge assumptions</a:t>
            </a:r>
          </a:p>
        </p:txBody>
      </p:sp>
      <p:sp>
        <p:nvSpPr>
          <p:cNvPr id="30723" name="Text Placeholder 3"/>
          <p:cNvSpPr>
            <a:spLocks noGrp="1"/>
          </p:cNvSpPr>
          <p:nvPr>
            <p:ph type="body" idx="1"/>
          </p:nvPr>
        </p:nvSpPr>
        <p:spPr>
          <a:xfrm>
            <a:off x="457200" y="1295400"/>
            <a:ext cx="5334000" cy="639762"/>
          </a:xfrm>
        </p:spPr>
        <p:txBody>
          <a:bodyPr>
            <a:noAutofit/>
          </a:bodyPr>
          <a:lstStyle/>
          <a:p>
            <a:r>
              <a:rPr lang="en-US" sz="3200" dirty="0" smtClean="0">
                <a:solidFill>
                  <a:srgbClr val="800000"/>
                </a:solidFill>
                <a:latin typeface="Calibri" charset="0"/>
                <a:ea typeface="ＭＳ Ｐゴシック" charset="-128"/>
              </a:rPr>
              <a:t>We think we know that  </a:t>
            </a:r>
          </a:p>
        </p:txBody>
      </p:sp>
      <p:sp>
        <p:nvSpPr>
          <p:cNvPr id="30724" name="Content Placeholder 4"/>
          <p:cNvSpPr>
            <a:spLocks noGrp="1"/>
          </p:cNvSpPr>
          <p:nvPr>
            <p:ph sz="half" idx="2"/>
          </p:nvPr>
        </p:nvSpPr>
        <p:spPr>
          <a:xfrm>
            <a:off x="457200" y="2362200"/>
            <a:ext cx="4040188" cy="3200400"/>
          </a:xfrm>
          <a:ln w="25400">
            <a:solidFill>
              <a:schemeClr val="accent4">
                <a:lumMod val="50000"/>
                <a:alpha val="99000"/>
              </a:schemeClr>
            </a:solidFill>
          </a:ln>
        </p:spPr>
        <p:txBody>
          <a:bodyPr>
            <a:normAutofit lnSpcReduction="10000"/>
          </a:bodyPr>
          <a:lstStyle/>
          <a:p>
            <a:r>
              <a:rPr lang="en-US" sz="3200" dirty="0" smtClean="0">
                <a:latin typeface="Calibri" charset="0"/>
                <a:ea typeface="ＭＳ Ｐゴシック" charset="-128"/>
              </a:rPr>
              <a:t>If emergency managers have the capability to narrow the warning to part of the county they would use it  </a:t>
            </a:r>
          </a:p>
          <a:p>
            <a:endParaRPr lang="en-US" sz="3200" dirty="0" smtClean="0">
              <a:latin typeface="Calibri" charset="0"/>
              <a:ea typeface="ＭＳ Ｐゴシック" charset="-128"/>
            </a:endParaRPr>
          </a:p>
        </p:txBody>
      </p:sp>
      <p:sp>
        <p:nvSpPr>
          <p:cNvPr id="30725" name="Content Placeholder 6"/>
          <p:cNvSpPr>
            <a:spLocks noGrp="1"/>
          </p:cNvSpPr>
          <p:nvPr>
            <p:ph sz="quarter" idx="4"/>
          </p:nvPr>
        </p:nvSpPr>
        <p:spPr>
          <a:xfrm>
            <a:off x="4645025" y="2373312"/>
            <a:ext cx="4041775" cy="3189288"/>
          </a:xfrm>
          <a:ln w="22225">
            <a:solidFill>
              <a:schemeClr val="accent5">
                <a:lumMod val="50000"/>
                <a:alpha val="99000"/>
              </a:schemeClr>
            </a:solidFill>
          </a:ln>
        </p:spPr>
        <p:txBody>
          <a:bodyPr>
            <a:normAutofit/>
          </a:bodyPr>
          <a:lstStyle/>
          <a:p>
            <a:r>
              <a:rPr lang="en-US" sz="3200" dirty="0" smtClean="0">
                <a:latin typeface="Calibri" charset="0"/>
                <a:ea typeface="ＭＳ Ｐゴシック" charset="-128"/>
              </a:rPr>
              <a:t>Emergency managers always issue warnings when the National Weather Service issues a warning </a:t>
            </a:r>
          </a:p>
        </p:txBody>
      </p:sp>
    </p:spTree>
    <p:extLst>
      <p:ext uri="{BB962C8B-B14F-4D97-AF65-F5344CB8AC3E}">
        <p14:creationId xmlns:p14="http://schemas.microsoft.com/office/powerpoint/2010/main" val="310244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okc.gov/publicsafety/images/sirens/siren_coverage.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Parallelogram 2"/>
          <p:cNvSpPr/>
          <p:nvPr/>
        </p:nvSpPr>
        <p:spPr>
          <a:xfrm>
            <a:off x="7162800" y="0"/>
            <a:ext cx="1981200" cy="1752600"/>
          </a:xfrm>
          <a:prstGeom prst="parallelogram">
            <a:avLst/>
          </a:prstGeom>
          <a:solidFill>
            <a:srgbClr val="F20000">
              <a:alpha val="6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MS PGothic" pitchFamily="34" charset="-128"/>
            </a:endParaRPr>
          </a:p>
        </p:txBody>
      </p:sp>
      <p:sp>
        <p:nvSpPr>
          <p:cNvPr id="31748" name="TextBox 3"/>
          <p:cNvSpPr txBox="1">
            <a:spLocks noChangeArrowheads="1"/>
          </p:cNvSpPr>
          <p:nvPr/>
        </p:nvSpPr>
        <p:spPr bwMode="auto">
          <a:xfrm>
            <a:off x="6553200" y="2895600"/>
            <a:ext cx="2362200" cy="1384995"/>
          </a:xfrm>
          <a:prstGeom prst="rect">
            <a:avLst/>
          </a:prstGeom>
          <a:noFill/>
          <a:ln w="9525">
            <a:noFill/>
            <a:miter lim="800000"/>
            <a:headEnd/>
            <a:tailEnd/>
          </a:ln>
        </p:spPr>
        <p:txBody>
          <a:bodyPr>
            <a:prstTxWarp prst="textNoShape">
              <a:avLst/>
            </a:prstTxWarp>
            <a:spAutoFit/>
          </a:bodyPr>
          <a:lstStyle/>
          <a:p>
            <a:r>
              <a:rPr lang="en-US" dirty="0">
                <a:latin typeface="+mn-lt"/>
              </a:rPr>
              <a:t>Oklahoma City 620 Sq. Miles</a:t>
            </a:r>
          </a:p>
        </p:txBody>
      </p:sp>
      <p:sp>
        <p:nvSpPr>
          <p:cNvPr id="31749" name="TextBox 4"/>
          <p:cNvSpPr txBox="1">
            <a:spLocks noChangeArrowheads="1"/>
          </p:cNvSpPr>
          <p:nvPr/>
        </p:nvSpPr>
        <p:spPr bwMode="auto">
          <a:xfrm>
            <a:off x="7391400" y="152400"/>
            <a:ext cx="2057400" cy="1200328"/>
          </a:xfrm>
          <a:prstGeom prst="rect">
            <a:avLst/>
          </a:prstGeom>
          <a:noFill/>
          <a:ln w="9525">
            <a:noFill/>
            <a:miter lim="800000"/>
            <a:headEnd/>
            <a:tailEnd/>
          </a:ln>
        </p:spPr>
        <p:txBody>
          <a:bodyPr wrap="square">
            <a:prstTxWarp prst="textNoShape">
              <a:avLst/>
            </a:prstTxWarp>
            <a:spAutoFit/>
          </a:bodyPr>
          <a:lstStyle/>
          <a:p>
            <a:r>
              <a:rPr lang="en-US" sz="2400" dirty="0">
                <a:latin typeface="+mn-lt"/>
              </a:rPr>
              <a:t>Storm-based Tornado Warning</a:t>
            </a:r>
          </a:p>
        </p:txBody>
      </p:sp>
      <p:sp>
        <p:nvSpPr>
          <p:cNvPr id="31750" name="TextBox 7"/>
          <p:cNvSpPr txBox="1">
            <a:spLocks noChangeArrowheads="1"/>
          </p:cNvSpPr>
          <p:nvPr/>
        </p:nvSpPr>
        <p:spPr bwMode="auto">
          <a:xfrm>
            <a:off x="0" y="0"/>
            <a:ext cx="3124200" cy="523220"/>
          </a:xfrm>
          <a:prstGeom prst="rect">
            <a:avLst/>
          </a:prstGeom>
          <a:noFill/>
          <a:ln w="9525">
            <a:noFill/>
            <a:miter lim="800000"/>
            <a:headEnd/>
            <a:tailEnd/>
          </a:ln>
        </p:spPr>
        <p:txBody>
          <a:bodyPr>
            <a:prstTxWarp prst="textNoShape">
              <a:avLst/>
            </a:prstTxWarp>
            <a:spAutoFit/>
          </a:bodyPr>
          <a:lstStyle/>
          <a:p>
            <a:r>
              <a:rPr lang="en-US" b="1" dirty="0">
                <a:solidFill>
                  <a:srgbClr val="000090"/>
                </a:solidFill>
                <a:latin typeface="+mn-lt"/>
              </a:rPr>
              <a:t>League et al. 2012</a:t>
            </a:r>
          </a:p>
        </p:txBody>
      </p:sp>
    </p:spTree>
    <p:extLst>
      <p:ext uri="{BB962C8B-B14F-4D97-AF65-F5344CB8AC3E}">
        <p14:creationId xmlns:p14="http://schemas.microsoft.com/office/powerpoint/2010/main" val="28702460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76200" y="381000"/>
            <a:ext cx="8991600" cy="954088"/>
          </a:xfrm>
          <a:prstGeom prst="rect">
            <a:avLst/>
          </a:prstGeom>
          <a:solidFill>
            <a:srgbClr val="CCFFFF"/>
          </a:solidFill>
          <a:ln w="12700">
            <a:solidFill>
              <a:schemeClr val="accent2"/>
            </a:solidFill>
            <a:miter lim="800000"/>
            <a:headEnd/>
            <a:tailEnd/>
          </a:ln>
        </p:spPr>
        <p:txBody>
          <a:bodyPr>
            <a:spAutoFit/>
          </a:bodyPr>
          <a:lstStyle/>
          <a:p>
            <a:pPr>
              <a:defRPr/>
            </a:pPr>
            <a:r>
              <a:rPr lang="en-US" sz="2800" b="1" dirty="0">
                <a:latin typeface="Calibri"/>
                <a:cs typeface="Calibri"/>
              </a:rPr>
              <a:t>Q: Does your EM operation have the capability to warn </a:t>
            </a:r>
            <a:r>
              <a:rPr lang="en-US" sz="2800" b="1" dirty="0">
                <a:solidFill>
                  <a:srgbClr val="800000"/>
                </a:solidFill>
                <a:latin typeface="Calibri"/>
                <a:cs typeface="Calibri"/>
              </a:rPr>
              <a:t>SUBREGIONS</a:t>
            </a:r>
            <a:r>
              <a:rPr lang="en-US" sz="2800" b="1" dirty="0">
                <a:latin typeface="Calibri"/>
                <a:cs typeface="Calibri"/>
              </a:rPr>
              <a:t> or areas within its jurisdiction?</a:t>
            </a:r>
          </a:p>
        </p:txBody>
      </p:sp>
      <p:graphicFrame>
        <p:nvGraphicFramePr>
          <p:cNvPr id="7" name="Table 6"/>
          <p:cNvGraphicFramePr>
            <a:graphicFrameLocks noGrp="1"/>
          </p:cNvGraphicFramePr>
          <p:nvPr>
            <p:extLst>
              <p:ext uri="{D42A27DB-BD31-4B8C-83A1-F6EECF244321}">
                <p14:modId xmlns:p14="http://schemas.microsoft.com/office/powerpoint/2010/main" val="1841908666"/>
              </p:ext>
            </p:extLst>
          </p:nvPr>
        </p:nvGraphicFramePr>
        <p:xfrm>
          <a:off x="1905000" y="1447800"/>
          <a:ext cx="4572000" cy="1371600"/>
        </p:xfrm>
        <a:graphic>
          <a:graphicData uri="http://schemas.openxmlformats.org/drawingml/2006/table">
            <a:tbl>
              <a:tblPr/>
              <a:tblGrid>
                <a:gridCol w="762000"/>
                <a:gridCol w="2286000"/>
                <a:gridCol w="152400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FFFFFF"/>
                        </a:solidFill>
                        <a:effectLst/>
                        <a:latin typeface="Arial Narrow"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Narrow" charset="0"/>
                          <a:ea typeface="MS PGothic" pitchFamily="34" charset="-128"/>
                        </a:rPr>
                        <a:t>OK (n=93)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Narrow" charset="0"/>
                          <a:ea typeface="MS PGothic" pitchFamily="34" charset="-128"/>
                        </a:rPr>
                        <a:t>TX (n=97)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FF"/>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Arial Narrow" charset="0"/>
                          <a:ea typeface="MS PGothic" pitchFamily="34" charset="-128"/>
                        </a:rPr>
                        <a:t>YES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800000"/>
                          </a:solidFill>
                          <a:effectLst/>
                          <a:latin typeface="Arial Narrow" charset="0"/>
                          <a:ea typeface="MS PGothic" pitchFamily="34" charset="-128"/>
                        </a:rPr>
                        <a:t>44%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800000"/>
                          </a:solidFill>
                          <a:effectLst/>
                          <a:latin typeface="Arial Narrow" charset="0"/>
                          <a:ea typeface="MS PGothic" pitchFamily="34" charset="-128"/>
                        </a:rPr>
                        <a:t>66%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Arial Narrow" charset="0"/>
                          <a:ea typeface="MS PGothic" pitchFamily="34" charset="-128"/>
                        </a:rPr>
                        <a:t>No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charset="0"/>
                          <a:ea typeface="MS PGothic" pitchFamily="34" charset="-128"/>
                        </a:rPr>
                        <a:t>56%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charset="0"/>
                          <a:ea typeface="MS PGothic" pitchFamily="34" charset="-128"/>
                        </a:rPr>
                        <a:t>34%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bl>
          </a:graphicData>
        </a:graphic>
      </p:graphicFrame>
      <p:sp>
        <p:nvSpPr>
          <p:cNvPr id="32789" name="TextBox 8"/>
          <p:cNvSpPr txBox="1">
            <a:spLocks noChangeArrowheads="1"/>
          </p:cNvSpPr>
          <p:nvPr/>
        </p:nvSpPr>
        <p:spPr bwMode="auto">
          <a:xfrm>
            <a:off x="0" y="0"/>
            <a:ext cx="4953000" cy="523220"/>
          </a:xfrm>
          <a:prstGeom prst="rect">
            <a:avLst/>
          </a:prstGeom>
          <a:noFill/>
          <a:ln w="9525">
            <a:noFill/>
            <a:miter lim="800000"/>
            <a:headEnd/>
            <a:tailEnd/>
          </a:ln>
        </p:spPr>
        <p:txBody>
          <a:bodyPr wrap="square">
            <a:prstTxWarp prst="textNoShape">
              <a:avLst/>
            </a:prstTxWarp>
            <a:spAutoFit/>
          </a:bodyPr>
          <a:lstStyle/>
          <a:p>
            <a:r>
              <a:rPr lang="en-US" b="1" dirty="0">
                <a:solidFill>
                  <a:srgbClr val="000090"/>
                </a:solidFill>
                <a:latin typeface="Calibri" charset="0"/>
                <a:ea typeface="Calibri" charset="0"/>
                <a:cs typeface="Calibri" charset="0"/>
              </a:rPr>
              <a:t>League et al. 2012</a:t>
            </a:r>
          </a:p>
        </p:txBody>
      </p:sp>
      <p:graphicFrame>
        <p:nvGraphicFramePr>
          <p:cNvPr id="10" name="Content Placeholder 3"/>
          <p:cNvGraphicFramePr>
            <a:graphicFrameLocks/>
          </p:cNvGraphicFramePr>
          <p:nvPr>
            <p:extLst>
              <p:ext uri="{D42A27DB-BD31-4B8C-83A1-F6EECF244321}">
                <p14:modId xmlns:p14="http://schemas.microsoft.com/office/powerpoint/2010/main" val="2156735437"/>
              </p:ext>
            </p:extLst>
          </p:nvPr>
        </p:nvGraphicFramePr>
        <p:xfrm>
          <a:off x="152400" y="2971800"/>
          <a:ext cx="8839200" cy="3760470"/>
        </p:xfrm>
        <a:graphic>
          <a:graphicData uri="http://schemas.openxmlformats.org/drawingml/2006/table">
            <a:tbl>
              <a:tblPr/>
              <a:tblGrid>
                <a:gridCol w="4500563"/>
                <a:gridCol w="2168525"/>
                <a:gridCol w="2170112"/>
              </a:tblGrid>
              <a:tr h="504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Calibri"/>
                          <a:ea typeface="MS PGothic" pitchFamily="34" charset="-128"/>
                          <a:cs typeface="Calibri"/>
                        </a:rPr>
                        <a:t>Subregional Warning Frequency</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Narrow" charset="0"/>
                          <a:ea typeface="MS PGothic" pitchFamily="34" charset="-128"/>
                        </a:rPr>
                        <a:t>OK  (n=37)</a:t>
                      </a:r>
                      <a:endParaRPr kumimoji="0" lang="en-US" sz="2400" b="1" i="0" u="none" strike="noStrike" cap="none" normalizeH="0" baseline="0" dirty="0" smtClean="0">
                        <a:ln>
                          <a:noFill/>
                        </a:ln>
                        <a:solidFill>
                          <a:srgbClr val="FFFFFF"/>
                        </a:solidFill>
                        <a:effectLst/>
                        <a:latin typeface="Arial" charset="0"/>
                        <a:ea typeface="MS PGothic" pitchFamily="34" charset="-128"/>
                        <a:cs typeface="Calibri"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Narrow" charset="0"/>
                          <a:ea typeface="MS PGothic" pitchFamily="34" charset="-128"/>
                        </a:rPr>
                        <a:t>TX (n=64)</a:t>
                      </a:r>
                      <a:endParaRPr kumimoji="0" lang="en-US" sz="2400" b="1" i="0" u="none" strike="noStrike" cap="none" normalizeH="0" baseline="0" dirty="0" smtClean="0">
                        <a:ln>
                          <a:noFill/>
                        </a:ln>
                        <a:solidFill>
                          <a:srgbClr val="FFFFFF"/>
                        </a:solidFill>
                        <a:effectLst/>
                        <a:latin typeface="Arial" charset="0"/>
                        <a:ea typeface="MS PGothic" pitchFamily="34" charset="-128"/>
                        <a:cs typeface="Calibri"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4"/>
                    </a:solidFill>
                  </a:tcPr>
                </a:tc>
              </a:tr>
              <a:tr h="504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C00000"/>
                          </a:solidFill>
                          <a:effectLst/>
                          <a:latin typeface="Calibri"/>
                          <a:ea typeface="MS PGothic" pitchFamily="34" charset="-128"/>
                          <a:cs typeface="Calibri"/>
                        </a:rPr>
                        <a:t>80% or more of the time</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C00000"/>
                          </a:solidFill>
                          <a:effectLst/>
                          <a:latin typeface="Arial Narrow" charset="0"/>
                          <a:ea typeface="MS PGothic" pitchFamily="34" charset="-128"/>
                        </a:rPr>
                        <a:t>48%</a:t>
                      </a:r>
                      <a:endParaRPr kumimoji="0" lang="en-US" sz="2400" b="1" i="0" u="none" strike="noStrike" cap="none" normalizeH="0" baseline="0" dirty="0" smtClean="0">
                        <a:ln>
                          <a:noFill/>
                        </a:ln>
                        <a:solidFill>
                          <a:srgbClr val="C00000"/>
                        </a:solidFill>
                        <a:effectLst/>
                        <a:latin typeface="Arial" charset="0"/>
                        <a:ea typeface="MS PGothic" pitchFamily="34" charset="-128"/>
                        <a:cs typeface="Calibri"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C00000"/>
                          </a:solidFill>
                          <a:effectLst/>
                          <a:latin typeface="Arial Narrow" charset="0"/>
                          <a:ea typeface="MS PGothic" pitchFamily="34" charset="-128"/>
                        </a:rPr>
                        <a:t>19%</a:t>
                      </a:r>
                      <a:endParaRPr kumimoji="0" lang="en-US" sz="2400" b="1" i="0" u="none" strike="noStrike" cap="none" normalizeH="0" baseline="0" dirty="0" smtClean="0">
                        <a:ln>
                          <a:noFill/>
                        </a:ln>
                        <a:solidFill>
                          <a:srgbClr val="C00000"/>
                        </a:solidFill>
                        <a:effectLst/>
                        <a:latin typeface="Arial" charset="0"/>
                        <a:ea typeface="MS PGothic" pitchFamily="34" charset="-128"/>
                        <a:cs typeface="Calibri"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504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alibri"/>
                          <a:ea typeface="MS PGothic" pitchFamily="34" charset="-128"/>
                          <a:cs typeface="Calibri"/>
                        </a:rPr>
                        <a:t>60-79% of the time</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charset="0"/>
                          <a:ea typeface="MS PGothic" pitchFamily="34" charset="-128"/>
                        </a:rPr>
                        <a:t>10%</a:t>
                      </a:r>
                      <a:endParaRPr kumimoji="0" lang="en-US" sz="2400" b="0" i="0" u="none" strike="noStrike" cap="none" normalizeH="0" baseline="0" dirty="0" smtClean="0">
                        <a:ln>
                          <a:noFill/>
                        </a:ln>
                        <a:solidFill>
                          <a:srgbClr val="000000"/>
                        </a:solidFill>
                        <a:effectLst/>
                        <a:latin typeface="Arial" charset="0"/>
                        <a:ea typeface="MS PGothic" pitchFamily="34" charset="-128"/>
                        <a:cs typeface="Calibri"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charset="0"/>
                          <a:ea typeface="MS PGothic" pitchFamily="34" charset="-128"/>
                        </a:rPr>
                        <a:t>8%</a:t>
                      </a:r>
                      <a:endParaRPr kumimoji="0" lang="en-US" sz="2400" b="0" i="0" u="none" strike="noStrike" cap="none" normalizeH="0" baseline="0" dirty="0" smtClean="0">
                        <a:ln>
                          <a:noFill/>
                        </a:ln>
                        <a:solidFill>
                          <a:srgbClr val="000000"/>
                        </a:solidFill>
                        <a:effectLst/>
                        <a:latin typeface="Arial" charset="0"/>
                        <a:ea typeface="MS PGothic" pitchFamily="34" charset="-128"/>
                        <a:cs typeface="Calibri"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504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alibri"/>
                          <a:ea typeface="MS PGothic" pitchFamily="34" charset="-128"/>
                          <a:cs typeface="Calibri"/>
                        </a:rPr>
                        <a:t>40-59% of the time</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charset="0"/>
                          <a:ea typeface="MS PGothic" pitchFamily="34" charset="-128"/>
                        </a:rPr>
                        <a:t>3%</a:t>
                      </a:r>
                      <a:endParaRPr kumimoji="0" lang="en-US" sz="2400" b="0" i="0" u="none" strike="noStrike" cap="none" normalizeH="0" baseline="0" dirty="0" smtClean="0">
                        <a:ln>
                          <a:noFill/>
                        </a:ln>
                        <a:solidFill>
                          <a:srgbClr val="000000"/>
                        </a:solidFill>
                        <a:effectLst/>
                        <a:latin typeface="Arial" charset="0"/>
                        <a:ea typeface="MS PGothic" pitchFamily="34" charset="-128"/>
                        <a:cs typeface="Calibri"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charset="0"/>
                          <a:ea typeface="MS PGothic" pitchFamily="34" charset="-128"/>
                        </a:rPr>
                        <a:t>9%</a:t>
                      </a:r>
                      <a:endParaRPr kumimoji="0" lang="en-US" sz="2400" b="0" i="0" u="none" strike="noStrike" cap="none" normalizeH="0" baseline="0" dirty="0" smtClean="0">
                        <a:ln>
                          <a:noFill/>
                        </a:ln>
                        <a:solidFill>
                          <a:srgbClr val="000000"/>
                        </a:solidFill>
                        <a:effectLst/>
                        <a:latin typeface="Arial" charset="0"/>
                        <a:ea typeface="MS PGothic" pitchFamily="34" charset="-128"/>
                        <a:cs typeface="Calibri"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504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alibri"/>
                          <a:ea typeface="MS PGothic" pitchFamily="34" charset="-128"/>
                          <a:cs typeface="Calibri"/>
                        </a:rPr>
                        <a:t>20-39% of the time</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charset="0"/>
                          <a:ea typeface="MS PGothic" pitchFamily="34" charset="-128"/>
                        </a:rPr>
                        <a:t>0%</a:t>
                      </a:r>
                      <a:endParaRPr kumimoji="0" lang="en-US" sz="2400" b="0" i="0" u="none" strike="noStrike" cap="none" normalizeH="0" baseline="0" dirty="0" smtClean="0">
                        <a:ln>
                          <a:noFill/>
                        </a:ln>
                        <a:solidFill>
                          <a:srgbClr val="000000"/>
                        </a:solidFill>
                        <a:effectLst/>
                        <a:latin typeface="Arial" charset="0"/>
                        <a:ea typeface="MS PGothic" pitchFamily="34" charset="-128"/>
                        <a:cs typeface="Calibri"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charset="0"/>
                          <a:ea typeface="MS PGothic" pitchFamily="34" charset="-128"/>
                        </a:rPr>
                        <a:t>5%</a:t>
                      </a:r>
                      <a:endParaRPr kumimoji="0" lang="en-US" sz="2400" b="0" i="0" u="none" strike="noStrike" cap="none" normalizeH="0" baseline="0" dirty="0" smtClean="0">
                        <a:ln>
                          <a:noFill/>
                        </a:ln>
                        <a:solidFill>
                          <a:srgbClr val="000000"/>
                        </a:solidFill>
                        <a:effectLst/>
                        <a:latin typeface="Arial" charset="0"/>
                        <a:ea typeface="MS PGothic" pitchFamily="34" charset="-128"/>
                        <a:cs typeface="Calibri"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504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C00000"/>
                          </a:solidFill>
                          <a:effectLst/>
                          <a:latin typeface="Calibri"/>
                          <a:ea typeface="MS PGothic" pitchFamily="34" charset="-128"/>
                          <a:cs typeface="Calibri"/>
                        </a:rPr>
                        <a:t>&lt;20% of the time or Never</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C00000"/>
                          </a:solidFill>
                          <a:effectLst/>
                          <a:latin typeface="Arial Narrow" charset="0"/>
                          <a:ea typeface="MS PGothic" pitchFamily="34" charset="-128"/>
                        </a:rPr>
                        <a:t>33%</a:t>
                      </a:r>
                      <a:endParaRPr kumimoji="0" lang="en-US" sz="2400" b="1" i="0" u="none" strike="noStrike" cap="none" normalizeH="0" baseline="0" dirty="0" smtClean="0">
                        <a:ln>
                          <a:noFill/>
                        </a:ln>
                        <a:solidFill>
                          <a:srgbClr val="C00000"/>
                        </a:solidFill>
                        <a:effectLst/>
                        <a:latin typeface="Arial" charset="0"/>
                        <a:ea typeface="MS PGothic" pitchFamily="34" charset="-128"/>
                        <a:cs typeface="Calibri"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C00000"/>
                          </a:solidFill>
                          <a:effectLst/>
                          <a:latin typeface="Arial Narrow" charset="0"/>
                          <a:ea typeface="MS PGothic" pitchFamily="34" charset="-128"/>
                        </a:rPr>
                        <a:t>48%</a:t>
                      </a:r>
                      <a:endParaRPr kumimoji="0" lang="en-US" sz="2400" b="1" i="0" u="none" strike="noStrike" cap="none" normalizeH="0" baseline="0" dirty="0" smtClean="0">
                        <a:ln>
                          <a:noFill/>
                        </a:ln>
                        <a:solidFill>
                          <a:srgbClr val="C00000"/>
                        </a:solidFill>
                        <a:effectLst/>
                        <a:latin typeface="Arial" charset="0"/>
                        <a:ea typeface="MS PGothic" pitchFamily="34" charset="-128"/>
                        <a:cs typeface="Calibri"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504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alibri"/>
                          <a:ea typeface="MS PGothic" pitchFamily="34" charset="-128"/>
                          <a:cs typeface="Calibri"/>
                        </a:rPr>
                        <a:t>I don’</a:t>
                      </a:r>
                      <a:r>
                        <a:rPr kumimoji="0" lang="en-US" altLang="ja-JP" sz="2400" b="0" i="0" u="none" strike="noStrike" cap="none" normalizeH="0" baseline="0" dirty="0" smtClean="0">
                          <a:ln>
                            <a:noFill/>
                          </a:ln>
                          <a:solidFill>
                            <a:srgbClr val="000000"/>
                          </a:solidFill>
                          <a:effectLst/>
                          <a:latin typeface="Calibri"/>
                          <a:ea typeface="MS PGothic" pitchFamily="34" charset="-128"/>
                          <a:cs typeface="Calibri"/>
                        </a:rPr>
                        <a:t>t know</a:t>
                      </a:r>
                      <a:endParaRPr kumimoji="0" lang="en-US" sz="2400" b="0" i="0" u="none" strike="noStrike" cap="none" normalizeH="0" baseline="0" dirty="0" smtClean="0">
                        <a:ln>
                          <a:noFill/>
                        </a:ln>
                        <a:solidFill>
                          <a:srgbClr val="000000"/>
                        </a:solidFill>
                        <a:effectLst/>
                        <a:latin typeface="Calibri"/>
                        <a:ea typeface="MS PGothic" pitchFamily="34" charset="-128"/>
                        <a:cs typeface="Calibri"/>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charset="0"/>
                          <a:ea typeface="MS PGothic" pitchFamily="34" charset="-128"/>
                          <a:cs typeface="Calibri" charset="0"/>
                        </a:rPr>
                        <a:t>8%</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charset="0"/>
                          <a:ea typeface="MS PGothic" pitchFamily="34" charset="-128"/>
                          <a:cs typeface="Calibri" charset="0"/>
                        </a:rPr>
                        <a:t>11%</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6E6"/>
                    </a:solidFill>
                  </a:tcPr>
                </a:tc>
              </a:tr>
            </a:tbl>
          </a:graphicData>
        </a:graphic>
      </p:graphicFrame>
    </p:spTree>
    <p:extLst>
      <p:ext uri="{BB962C8B-B14F-4D97-AF65-F5344CB8AC3E}">
        <p14:creationId xmlns:p14="http://schemas.microsoft.com/office/powerpoint/2010/main" val="372997163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95573678"/>
              </p:ext>
            </p:extLst>
          </p:nvPr>
        </p:nvGraphicFramePr>
        <p:xfrm>
          <a:off x="2057400" y="1668463"/>
          <a:ext cx="5181600" cy="1280160"/>
        </p:xfrm>
        <a:graphic>
          <a:graphicData uri="http://schemas.openxmlformats.org/drawingml/2006/table">
            <a:tbl>
              <a:tblPr/>
              <a:tblGrid>
                <a:gridCol w="890588"/>
                <a:gridCol w="2563812"/>
                <a:gridCol w="1727200"/>
              </a:tblGrid>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bg1"/>
                          </a:solidFill>
                          <a:effectLst/>
                          <a:latin typeface="Arial Narrow" charset="0"/>
                          <a:ea typeface="ＭＳ Ｐゴシック" charset="-128"/>
                          <a:cs typeface="ＭＳ Ｐゴシック" charset="-128"/>
                        </a:rPr>
                        <a:t>Oklahoma (n=93)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bg1"/>
                          </a:solidFill>
                          <a:effectLst/>
                          <a:latin typeface="Arial Narrow" charset="0"/>
                          <a:ea typeface="ＭＳ Ｐゴシック" charset="-128"/>
                          <a:cs typeface="ＭＳ Ｐゴシック" charset="-128"/>
                        </a:rPr>
                        <a:t>Texas (n=95)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Arial Narrow" charset="0"/>
                          <a:ea typeface="ＭＳ Ｐゴシック" charset="-128"/>
                          <a:cs typeface="ＭＳ Ｐゴシック" charset="-128"/>
                        </a:rPr>
                        <a:t>YES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Arial Narrow" charset="0"/>
                          <a:ea typeface="ＭＳ Ｐゴシック" charset="-128"/>
                          <a:cs typeface="ＭＳ Ｐゴシック" charset="-128"/>
                        </a:rPr>
                        <a:t>64%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Arial Narrow" charset="0"/>
                          <a:ea typeface="ＭＳ Ｐゴシック" charset="-128"/>
                          <a:cs typeface="ＭＳ Ｐゴシック" charset="-128"/>
                        </a:rPr>
                        <a:t>61%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C00000"/>
                          </a:solidFill>
                          <a:effectLst/>
                          <a:latin typeface="Arial Narrow" charset="0"/>
                          <a:ea typeface="ＭＳ Ｐゴシック" charset="-128"/>
                          <a:cs typeface="ＭＳ Ｐゴシック" charset="-128"/>
                        </a:rPr>
                        <a:t>NO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C00000"/>
                          </a:solidFill>
                          <a:effectLst/>
                          <a:latin typeface="Arial Narrow" charset="0"/>
                          <a:ea typeface="ＭＳ Ｐゴシック" charset="-128"/>
                          <a:cs typeface="ＭＳ Ｐゴシック" charset="-128"/>
                        </a:rPr>
                        <a:t>36%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C00000"/>
                          </a:solidFill>
                          <a:effectLst/>
                          <a:latin typeface="Arial Narrow" charset="0"/>
                          <a:ea typeface="ＭＳ Ｐゴシック" charset="-128"/>
                          <a:cs typeface="ＭＳ Ｐゴシック" charset="-128"/>
                        </a:rPr>
                        <a:t>39%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r>
            </a:tbl>
          </a:graphicData>
        </a:graphic>
      </p:graphicFrame>
      <p:sp>
        <p:nvSpPr>
          <p:cNvPr id="5" name="TextBox 4"/>
          <p:cNvSpPr txBox="1"/>
          <p:nvPr/>
        </p:nvSpPr>
        <p:spPr>
          <a:xfrm>
            <a:off x="304800" y="381000"/>
            <a:ext cx="8534400" cy="1384300"/>
          </a:xfrm>
          <a:prstGeom prst="rect">
            <a:avLst/>
          </a:prstGeom>
          <a:solidFill>
            <a:srgbClr val="CCFFFF"/>
          </a:solidFill>
          <a:ln w="12700">
            <a:solidFill>
              <a:schemeClr val="accent2"/>
            </a:solidFill>
          </a:ln>
        </p:spPr>
        <p:txBody>
          <a:bodyPr>
            <a:prstTxWarp prst="textNoShape">
              <a:avLst/>
            </a:prstTxWarp>
            <a:spAutoFit/>
          </a:bodyPr>
          <a:lstStyle/>
          <a:p>
            <a:pPr>
              <a:defRPr/>
            </a:pPr>
            <a:r>
              <a:rPr lang="en-US" b="1" dirty="0">
                <a:latin typeface="+mn-lt"/>
              </a:rPr>
              <a:t>Q</a:t>
            </a:r>
            <a:r>
              <a:rPr lang="en-US" b="1" dirty="0">
                <a:latin typeface="+mn-lt"/>
                <a:cs typeface="Calibri"/>
              </a:rPr>
              <a:t>: </a:t>
            </a:r>
            <a:r>
              <a:rPr lang="en-US" sz="2800" b="1" dirty="0">
                <a:latin typeface="Calibri"/>
                <a:ea typeface="Tahoma" charset="0"/>
                <a:cs typeface="Calibri"/>
              </a:rPr>
              <a:t>Does your jurisdiction </a:t>
            </a:r>
            <a:r>
              <a:rPr lang="en-US" sz="2800" b="1" u="sng" dirty="0">
                <a:solidFill>
                  <a:srgbClr val="C00000"/>
                </a:solidFill>
                <a:latin typeface="Calibri"/>
                <a:ea typeface="Tahoma" charset="0"/>
                <a:cs typeface="Calibri"/>
              </a:rPr>
              <a:t>ALWAYS</a:t>
            </a:r>
            <a:r>
              <a:rPr lang="en-US" sz="2800" b="1" dirty="0">
                <a:latin typeface="Calibri"/>
                <a:ea typeface="Tahoma" charset="0"/>
                <a:cs typeface="Calibri"/>
              </a:rPr>
              <a:t> warn the public when the NWS issues a tornado warning that includes some portion of your jurisdiction?</a:t>
            </a:r>
            <a:endParaRPr lang="en-US" sz="2800" b="1" dirty="0">
              <a:latin typeface="Calibri"/>
              <a:cs typeface="Calibri"/>
            </a:endParaRPr>
          </a:p>
        </p:txBody>
      </p:sp>
      <p:graphicFrame>
        <p:nvGraphicFramePr>
          <p:cNvPr id="9" name="Table 8"/>
          <p:cNvGraphicFramePr>
            <a:graphicFrameLocks noGrp="1"/>
          </p:cNvGraphicFramePr>
          <p:nvPr/>
        </p:nvGraphicFramePr>
        <p:xfrm>
          <a:off x="2057400" y="4411663"/>
          <a:ext cx="5257800" cy="1280160"/>
        </p:xfrm>
        <a:graphic>
          <a:graphicData uri="http://schemas.openxmlformats.org/drawingml/2006/table">
            <a:tbl>
              <a:tblPr/>
              <a:tblGrid>
                <a:gridCol w="1252538"/>
                <a:gridCol w="2252662"/>
                <a:gridCol w="1752600"/>
              </a:tblGrid>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128"/>
                        <a:cs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FFFFFF"/>
                          </a:solidFill>
                          <a:effectLst/>
                          <a:latin typeface="Arial Narrow" charset="0"/>
                          <a:ea typeface="ＭＳ Ｐゴシック" charset="-128"/>
                          <a:cs typeface="ＭＳ Ｐゴシック" charset="-128"/>
                        </a:rPr>
                        <a:t>Oklahoma (n=91)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FFFFFF"/>
                          </a:solidFill>
                          <a:effectLst/>
                          <a:latin typeface="Arial Narrow" charset="0"/>
                          <a:ea typeface="ＭＳ Ｐゴシック" charset="-128"/>
                          <a:cs typeface="ＭＳ Ｐゴシック" charset="-128"/>
                        </a:rPr>
                        <a:t>Texas (n=92)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C00000"/>
                          </a:solidFill>
                          <a:effectLst/>
                          <a:latin typeface="Arial Narrow" charset="0"/>
                          <a:ea typeface="ＭＳ Ｐゴシック" charset="-128"/>
                          <a:cs typeface="ＭＳ Ｐゴシック" charset="-128"/>
                        </a:rPr>
                        <a:t>YES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C00000"/>
                          </a:solidFill>
                          <a:effectLst/>
                          <a:latin typeface="Arial Narrow" charset="0"/>
                          <a:ea typeface="ＭＳ Ｐゴシック" charset="-128"/>
                          <a:cs typeface="ＭＳ Ｐゴシック" charset="-128"/>
                        </a:rPr>
                        <a:t>79%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C00000"/>
                          </a:solidFill>
                          <a:effectLst/>
                          <a:latin typeface="Arial Narrow" charset="0"/>
                          <a:ea typeface="ＭＳ Ｐゴシック" charset="-128"/>
                          <a:cs typeface="ＭＳ Ｐゴシック" charset="-128"/>
                        </a:rPr>
                        <a:t>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000000"/>
                          </a:solidFill>
                          <a:effectLst/>
                          <a:latin typeface="Arial Narrow" charset="0"/>
                          <a:ea typeface="ＭＳ Ｐゴシック" charset="-128"/>
                          <a:cs typeface="ＭＳ Ｐゴシック" charset="-128"/>
                        </a:rPr>
                        <a:t>NO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000000"/>
                          </a:solidFill>
                          <a:effectLst/>
                          <a:latin typeface="Arial Narrow" charset="0"/>
                          <a:ea typeface="ＭＳ Ｐゴシック" charset="-128"/>
                          <a:cs typeface="ＭＳ Ｐゴシック" charset="-128"/>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000000"/>
                          </a:solidFill>
                          <a:effectLst/>
                          <a:latin typeface="Arial Narrow" charset="0"/>
                          <a:ea typeface="ＭＳ Ｐゴシック" charset="-128"/>
                          <a:cs typeface="ＭＳ Ｐゴシック" charset="-128"/>
                        </a:rPr>
                        <a:t>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r>
            </a:tbl>
          </a:graphicData>
        </a:graphic>
      </p:graphicFrame>
      <p:sp>
        <p:nvSpPr>
          <p:cNvPr id="10" name="TextBox 9"/>
          <p:cNvSpPr txBox="1"/>
          <p:nvPr/>
        </p:nvSpPr>
        <p:spPr>
          <a:xfrm>
            <a:off x="381000" y="3082925"/>
            <a:ext cx="8534400" cy="1384995"/>
          </a:xfrm>
          <a:prstGeom prst="rect">
            <a:avLst/>
          </a:prstGeom>
          <a:solidFill>
            <a:srgbClr val="CCFFFF"/>
          </a:solidFill>
          <a:ln>
            <a:solidFill>
              <a:schemeClr val="accent2"/>
            </a:solidFill>
          </a:ln>
        </p:spPr>
        <p:txBody>
          <a:bodyPr wrap="square">
            <a:prstTxWarp prst="textNoShape">
              <a:avLst/>
            </a:prstTxWarp>
            <a:spAutoFit/>
          </a:bodyPr>
          <a:lstStyle/>
          <a:p>
            <a:pPr>
              <a:defRPr/>
            </a:pPr>
            <a:r>
              <a:rPr lang="en-US" b="1" dirty="0">
                <a:latin typeface="Calibri"/>
                <a:ea typeface="Tahoma" charset="0"/>
                <a:cs typeface="Calibri"/>
              </a:rPr>
              <a:t>Q: Has, or would, your EM organization warn the public about a tornado threat when the NWS </a:t>
            </a:r>
            <a:r>
              <a:rPr lang="en-US" b="1" u="sng" dirty="0">
                <a:solidFill>
                  <a:srgbClr val="C00000"/>
                </a:solidFill>
                <a:latin typeface="Calibri"/>
                <a:ea typeface="Tahoma" charset="0"/>
                <a:cs typeface="Calibri"/>
              </a:rPr>
              <a:t>HAS NOT YET</a:t>
            </a:r>
            <a:r>
              <a:rPr lang="en-US" b="1" dirty="0">
                <a:latin typeface="Calibri"/>
                <a:ea typeface="Tahoma" charset="0"/>
                <a:cs typeface="Calibri"/>
              </a:rPr>
              <a:t> issued a warning for your area of jurisdiction?</a:t>
            </a:r>
            <a:endParaRPr lang="en-US" b="1" dirty="0">
              <a:latin typeface="Calibri"/>
              <a:cs typeface="Calibri"/>
            </a:endParaRPr>
          </a:p>
        </p:txBody>
      </p:sp>
      <p:sp>
        <p:nvSpPr>
          <p:cNvPr id="33832" name="TextBox 10"/>
          <p:cNvSpPr txBox="1">
            <a:spLocks noChangeArrowheads="1"/>
          </p:cNvSpPr>
          <p:nvPr/>
        </p:nvSpPr>
        <p:spPr bwMode="auto">
          <a:xfrm>
            <a:off x="0" y="0"/>
            <a:ext cx="4724400" cy="523220"/>
          </a:xfrm>
          <a:prstGeom prst="rect">
            <a:avLst/>
          </a:prstGeom>
          <a:noFill/>
          <a:ln w="9525">
            <a:noFill/>
            <a:miter lim="800000"/>
            <a:headEnd/>
            <a:tailEnd/>
          </a:ln>
        </p:spPr>
        <p:txBody>
          <a:bodyPr wrap="square">
            <a:prstTxWarp prst="textNoShape">
              <a:avLst/>
            </a:prstTxWarp>
            <a:spAutoFit/>
          </a:bodyPr>
          <a:lstStyle/>
          <a:p>
            <a:r>
              <a:rPr lang="en-US" b="1" dirty="0">
                <a:solidFill>
                  <a:srgbClr val="000090"/>
                </a:solidFill>
                <a:latin typeface="Calibri" charset="0"/>
                <a:ea typeface="Calibri" charset="0"/>
                <a:cs typeface="Calibri" charset="0"/>
              </a:rPr>
              <a:t>League et al. 2012</a:t>
            </a:r>
          </a:p>
        </p:txBody>
      </p:sp>
      <p:sp>
        <p:nvSpPr>
          <p:cNvPr id="33833" name="TextBox 6"/>
          <p:cNvSpPr txBox="1">
            <a:spLocks noChangeArrowheads="1"/>
          </p:cNvSpPr>
          <p:nvPr/>
        </p:nvSpPr>
        <p:spPr bwMode="auto">
          <a:xfrm>
            <a:off x="228600" y="5562600"/>
            <a:ext cx="9144000" cy="954107"/>
          </a:xfrm>
          <a:prstGeom prst="rect">
            <a:avLst/>
          </a:prstGeom>
          <a:noFill/>
          <a:ln w="9525">
            <a:noFill/>
            <a:miter lim="800000"/>
            <a:headEnd/>
            <a:tailEnd/>
          </a:ln>
        </p:spPr>
        <p:txBody>
          <a:bodyPr>
            <a:prstTxWarp prst="textNoShape">
              <a:avLst/>
            </a:prstTxWarp>
            <a:spAutoFit/>
          </a:bodyPr>
          <a:lstStyle/>
          <a:p>
            <a:r>
              <a:rPr lang="en-US" b="1" dirty="0" smtClean="0">
                <a:solidFill>
                  <a:srgbClr val="800000"/>
                </a:solidFill>
                <a:latin typeface="+mn-lt"/>
              </a:rPr>
              <a:t>More </a:t>
            </a:r>
            <a:r>
              <a:rPr lang="en-US" b="1" dirty="0">
                <a:solidFill>
                  <a:srgbClr val="800000"/>
                </a:solidFill>
                <a:latin typeface="+mn-lt"/>
              </a:rPr>
              <a:t>evidence that </a:t>
            </a:r>
            <a:r>
              <a:rPr lang="en-US" b="1" dirty="0" smtClean="0">
                <a:solidFill>
                  <a:srgbClr val="800000"/>
                </a:solidFill>
                <a:latin typeface="+mn-lt"/>
              </a:rPr>
              <a:t>warning criteria vary &amp; we cannot assume we know how emergency managers behave </a:t>
            </a:r>
            <a:endParaRPr lang="en-US" b="1" dirty="0">
              <a:solidFill>
                <a:srgbClr val="800000"/>
              </a:solidFill>
              <a:latin typeface="+mn-lt"/>
            </a:endParaRPr>
          </a:p>
        </p:txBody>
      </p:sp>
    </p:spTree>
    <p:extLst>
      <p:ext uri="{BB962C8B-B14F-4D97-AF65-F5344CB8AC3E}">
        <p14:creationId xmlns:p14="http://schemas.microsoft.com/office/powerpoint/2010/main" val="1773789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228600" y="-228600"/>
            <a:ext cx="9144000" cy="987425"/>
          </a:xfrm>
        </p:spPr>
        <p:txBody>
          <a:bodyPr>
            <a:normAutofit fontScale="90000"/>
          </a:bodyPr>
          <a:lstStyle/>
          <a:p>
            <a:r>
              <a:rPr sz="2800" b="0" dirty="0">
                <a:latin typeface="Calibri" charset="0"/>
                <a:ea typeface="ＭＳ Ｐゴシック" charset="0"/>
              </a:rPr>
              <a:t/>
            </a:r>
            <a:br>
              <a:rPr sz="2800" b="0" dirty="0">
                <a:latin typeface="Calibri" charset="0"/>
                <a:ea typeface="ＭＳ Ｐゴシック" charset="0"/>
              </a:rPr>
            </a:br>
            <a:r>
              <a:rPr sz="3600" b="0" dirty="0">
                <a:latin typeface="Calibri" charset="0"/>
                <a:ea typeface="ＭＳ Ｐゴシック" charset="0"/>
              </a:rPr>
              <a:t/>
            </a:r>
            <a:br>
              <a:rPr sz="3600" b="0" dirty="0">
                <a:latin typeface="Calibri" charset="0"/>
                <a:ea typeface="ＭＳ Ｐゴシック" charset="0"/>
              </a:rPr>
            </a:br>
            <a:r>
              <a:rPr sz="3600" b="0" dirty="0">
                <a:latin typeface="Calibri" charset="0"/>
                <a:ea typeface="ＭＳ Ｐゴシック" charset="0"/>
              </a:rPr>
              <a:t/>
            </a:r>
            <a:br>
              <a:rPr sz="3600" b="0" dirty="0">
                <a:latin typeface="Calibri" charset="0"/>
                <a:ea typeface="ＭＳ Ｐゴシック" charset="0"/>
              </a:rPr>
            </a:br>
            <a:r>
              <a:rPr sz="3600" dirty="0">
                <a:latin typeface="Calibri" charset="0"/>
                <a:ea typeface="ＭＳ Ｐゴシック" charset="0"/>
              </a:rPr>
              <a:t>West Nile Virus study epidemiology - </a:t>
            </a:r>
            <a:r>
              <a:rPr sz="3600" dirty="0">
                <a:solidFill>
                  <a:srgbClr val="800000"/>
                </a:solidFill>
                <a:latin typeface="Calibri" charset="0"/>
                <a:ea typeface="ＭＳ Ｐゴシック" charset="0"/>
              </a:rPr>
              <a:t>public awareness example </a:t>
            </a:r>
            <a:br>
              <a:rPr sz="3600" dirty="0">
                <a:solidFill>
                  <a:srgbClr val="800000"/>
                </a:solidFill>
                <a:latin typeface="Calibri" charset="0"/>
                <a:ea typeface="ＭＳ Ｐゴシック" charset="0"/>
              </a:rPr>
            </a:br>
            <a:r>
              <a:rPr dirty="0">
                <a:latin typeface="Calibri" charset="0"/>
                <a:ea typeface="ＭＳ Ｐゴシック" charset="0"/>
              </a:rPr>
              <a:t/>
            </a:r>
            <a:br>
              <a:rPr dirty="0">
                <a:latin typeface="Calibri" charset="0"/>
                <a:ea typeface="ＭＳ Ｐゴシック" charset="0"/>
              </a:rPr>
            </a:br>
            <a:endParaRPr dirty="0">
              <a:latin typeface="Calibri" charset="0"/>
              <a:ea typeface="ＭＳ Ｐゴシック" charset="0"/>
            </a:endParaRPr>
          </a:p>
        </p:txBody>
      </p:sp>
      <p:sp>
        <p:nvSpPr>
          <p:cNvPr id="186372" name="Rectangle 4"/>
          <p:cNvSpPr>
            <a:spLocks noChangeArrowheads="1"/>
          </p:cNvSpPr>
          <p:nvPr/>
        </p:nvSpPr>
        <p:spPr bwMode="auto">
          <a:xfrm>
            <a:off x="228600" y="5580063"/>
            <a:ext cx="8305800"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spAutoFit/>
          </a:bodyPr>
          <a:lstStyle/>
          <a:p>
            <a:pPr lvl="1">
              <a:lnSpc>
                <a:spcPct val="80000"/>
              </a:lnSpc>
              <a:buClr>
                <a:schemeClr val="accent2"/>
              </a:buClr>
              <a:buFont typeface="Wingdings" charset="0"/>
              <a:buNone/>
            </a:pPr>
            <a:r>
              <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NOBODY</a:t>
            </a:r>
            <a:r>
              <a:rPr lang="en-US" sz="3200" b="1" dirty="0">
                <a:solidFill>
                  <a:srgbClr val="800000"/>
                </a:solidFill>
                <a:latin typeface="+mn-lt"/>
              </a:rPr>
              <a:t> identifies themselves </a:t>
            </a:r>
            <a:r>
              <a:rPr lang="en-US" sz="3200" b="1" dirty="0" smtClean="0">
                <a:solidFill>
                  <a:srgbClr val="800000"/>
                </a:solidFill>
                <a:latin typeface="+mn-lt"/>
              </a:rPr>
              <a:t>as</a:t>
            </a:r>
            <a:r>
              <a:rPr lang="ja-JP" altLang="en-US" sz="3200" b="1" dirty="0" smtClean="0">
                <a:solidFill>
                  <a:srgbClr val="800000"/>
                </a:solidFill>
                <a:latin typeface="+mn-lt"/>
              </a:rPr>
              <a:t>“</a:t>
            </a:r>
            <a:r>
              <a:rPr lang="en-US" sz="3200" b="1" dirty="0">
                <a:solidFill>
                  <a:srgbClr val="800000"/>
                </a:solidFill>
                <a:latin typeface="+mn-lt"/>
              </a:rPr>
              <a:t>elderly</a:t>
            </a:r>
            <a:r>
              <a:rPr lang="ja-JP" altLang="en-US" sz="3200" b="1" dirty="0">
                <a:solidFill>
                  <a:srgbClr val="800000"/>
                </a:solidFill>
                <a:latin typeface="+mn-lt"/>
              </a:rPr>
              <a:t>”</a:t>
            </a:r>
            <a:endParaRPr lang="en-US" sz="3200" b="1" dirty="0">
              <a:solidFill>
                <a:srgbClr val="800000"/>
              </a:solidFill>
              <a:latin typeface="+mn-lt"/>
            </a:endParaRPr>
          </a:p>
        </p:txBody>
      </p:sp>
      <p:sp>
        <p:nvSpPr>
          <p:cNvPr id="76805" name="Rectangle 5"/>
          <p:cNvSpPr>
            <a:spLocks noGrp="1" noChangeArrowheads="1"/>
          </p:cNvSpPr>
          <p:nvPr>
            <p:ph type="body" idx="1"/>
          </p:nvPr>
        </p:nvSpPr>
        <p:spPr>
          <a:xfrm>
            <a:off x="228600" y="1219200"/>
            <a:ext cx="3929063" cy="3276600"/>
          </a:xfrm>
        </p:spPr>
        <p:txBody>
          <a:bodyPr>
            <a:normAutofit fontScale="92500" lnSpcReduction="20000"/>
          </a:bodyPr>
          <a:lstStyle/>
          <a:p>
            <a:r>
              <a:rPr lang="en-US" sz="3200" dirty="0">
                <a:latin typeface="Calibri" charset="0"/>
                <a:ea typeface="ＭＳ Ｐゴシック" charset="0"/>
              </a:rPr>
              <a:t>Folks &gt;50 years old most vulnerable to severe manifestations</a:t>
            </a:r>
          </a:p>
          <a:p>
            <a:r>
              <a:rPr lang="en-US" sz="3200" dirty="0" smtClean="0">
                <a:solidFill>
                  <a:srgbClr val="800000"/>
                </a:solidFill>
                <a:latin typeface="Calibri" charset="0"/>
                <a:ea typeface="ＭＳ Ｐゴシック" charset="0"/>
              </a:rPr>
              <a:t>Public education </a:t>
            </a:r>
            <a:r>
              <a:rPr lang="en-US" sz="3200" dirty="0">
                <a:solidFill>
                  <a:srgbClr val="800000"/>
                </a:solidFill>
                <a:latin typeface="Calibri" charset="0"/>
                <a:ea typeface="ＭＳ Ｐゴシック" charset="0"/>
              </a:rPr>
              <a:t>c</a:t>
            </a:r>
            <a:r>
              <a:rPr lang="en-US" sz="3200" dirty="0" smtClean="0">
                <a:solidFill>
                  <a:srgbClr val="800000"/>
                </a:solidFill>
                <a:latin typeface="Calibri" charset="0"/>
                <a:ea typeface="ＭＳ Ｐゴシック" charset="0"/>
              </a:rPr>
              <a:t>ampaign </a:t>
            </a:r>
            <a:r>
              <a:rPr lang="en-US" sz="3200" dirty="0">
                <a:solidFill>
                  <a:srgbClr val="800000"/>
                </a:solidFill>
                <a:latin typeface="Calibri" charset="0"/>
                <a:ea typeface="ＭＳ Ｐゴシック" charset="0"/>
              </a:rPr>
              <a:t>for elderly</a:t>
            </a:r>
          </a:p>
          <a:p>
            <a:endParaRPr lang="en-US" sz="2200" dirty="0">
              <a:solidFill>
                <a:srgbClr val="A40000"/>
              </a:solidFill>
              <a:latin typeface="Calibri" charset="0"/>
              <a:ea typeface="ＭＳ Ｐゴシック" charset="0"/>
            </a:endParaRPr>
          </a:p>
        </p:txBody>
      </p:sp>
      <p:pic>
        <p:nvPicPr>
          <p:cNvPr id="11" name="Picture 3" descr="mosquito_edited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14800" y="1122738"/>
            <a:ext cx="4648200" cy="4079500"/>
          </a:xfrm>
          <a:prstGeom prst="rect">
            <a:avLst/>
          </a:prstGeom>
          <a:noFill/>
          <a:ln w="25400">
            <a:solidFill>
              <a:srgbClr val="3366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149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372"/>
                                        </p:tgtEl>
                                        <p:attrNameLst>
                                          <p:attrName>style.visibility</p:attrName>
                                        </p:attrNameLst>
                                      </p:cBhvr>
                                      <p:to>
                                        <p:strVal val="visible"/>
                                      </p:to>
                                    </p:set>
                                    <p:anim calcmode="lin" valueType="num">
                                      <p:cBhvr additive="base">
                                        <p:cTn id="7" dur="500" fill="hold"/>
                                        <p:tgtEl>
                                          <p:spTgt spid="186372"/>
                                        </p:tgtEl>
                                        <p:attrNameLst>
                                          <p:attrName>ppt_x</p:attrName>
                                        </p:attrNameLst>
                                      </p:cBhvr>
                                      <p:tavLst>
                                        <p:tav tm="0">
                                          <p:val>
                                            <p:strVal val="#ppt_x"/>
                                          </p:val>
                                        </p:tav>
                                        <p:tav tm="100000">
                                          <p:val>
                                            <p:strVal val="#ppt_x"/>
                                          </p:val>
                                        </p:tav>
                                      </p:tavLst>
                                    </p:anim>
                                    <p:anim calcmode="lin" valueType="num">
                                      <p:cBhvr additive="base">
                                        <p:cTn id="8" dur="500" fill="hold"/>
                                        <p:tgtEl>
                                          <p:spTgt spid="1863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28575"/>
            <a:ext cx="8637588" cy="1190625"/>
          </a:xfrm>
        </p:spPr>
        <p:txBody>
          <a:bodyPr>
            <a:normAutofit/>
          </a:bodyPr>
          <a:lstStyle/>
          <a:p>
            <a:pPr>
              <a:defRPr/>
            </a:pPr>
            <a:r>
              <a:rPr lang="en-US" dirty="0">
                <a:solidFill>
                  <a:srgbClr val="800000"/>
                </a:solidFill>
                <a:latin typeface="Calibri" charset="0"/>
                <a:ea typeface="ＭＳ Ｐゴシック" charset="-128"/>
              </a:rPr>
              <a:t>Career </a:t>
            </a:r>
            <a:r>
              <a:rPr lang="en-US" dirty="0" smtClean="0">
                <a:solidFill>
                  <a:srgbClr val="800000"/>
                </a:solidFill>
                <a:latin typeface="Calibri" charset="0"/>
                <a:ea typeface="ＭＳ Ｐゴシック" charset="-128"/>
              </a:rPr>
              <a:t>as socio</a:t>
            </a:r>
            <a:r>
              <a:rPr lang="en-US" dirty="0">
                <a:solidFill>
                  <a:srgbClr val="800000"/>
                </a:solidFill>
                <a:latin typeface="Calibri" charset="0"/>
                <a:ea typeface="ＭＳ Ｐゴシック" charset="-128"/>
              </a:rPr>
              <a:t>/hydro</a:t>
            </a:r>
            <a:r>
              <a:rPr lang="en-US" dirty="0" smtClean="0">
                <a:solidFill>
                  <a:srgbClr val="800000"/>
                </a:solidFill>
                <a:latin typeface="Calibri" charset="0"/>
                <a:ea typeface="ＭＳ Ｐゴシック" charset="-128"/>
              </a:rPr>
              <a:t>/</a:t>
            </a:r>
            <a:r>
              <a:rPr lang="en-US" dirty="0" err="1" smtClean="0">
                <a:solidFill>
                  <a:srgbClr val="800000"/>
                </a:solidFill>
                <a:latin typeface="Calibri" charset="0"/>
                <a:ea typeface="ＭＳ Ｐゴシック" charset="-128"/>
              </a:rPr>
              <a:t>meteoro</a:t>
            </a:r>
            <a:r>
              <a:rPr lang="en-US" dirty="0">
                <a:solidFill>
                  <a:srgbClr val="800000"/>
                </a:solidFill>
                <a:latin typeface="Calibri" charset="0"/>
                <a:ea typeface="ＭＳ Ｐゴシック" charset="-128"/>
              </a:rPr>
              <a:t>/</a:t>
            </a:r>
            <a:r>
              <a:rPr lang="en-US" dirty="0" err="1" smtClean="0">
                <a:solidFill>
                  <a:srgbClr val="800000"/>
                </a:solidFill>
                <a:latin typeface="Calibri" charset="0"/>
                <a:ea typeface="ＭＳ Ｐゴシック" charset="-128"/>
              </a:rPr>
              <a:t>logist</a:t>
            </a:r>
            <a:r>
              <a:rPr lang="en-US" dirty="0">
                <a:solidFill>
                  <a:srgbClr val="800000"/>
                </a:solidFill>
                <a:latin typeface="Calibri" charset="0"/>
                <a:ea typeface="ＭＳ Ｐゴシック" charset="-128"/>
              </a:rPr>
              <a:t/>
            </a:r>
            <a:br>
              <a:rPr lang="en-US" dirty="0">
                <a:solidFill>
                  <a:srgbClr val="800000"/>
                </a:solidFill>
                <a:latin typeface="Calibri" charset="0"/>
                <a:ea typeface="ＭＳ Ｐゴシック" charset="-128"/>
              </a:rPr>
            </a:br>
            <a:endParaRPr dirty="0">
              <a:solidFill>
                <a:srgbClr val="800000"/>
              </a:solidFill>
              <a:latin typeface="Calibri" charset="0"/>
              <a:ea typeface="ＭＳ Ｐゴシック" charset="-128"/>
              <a:cs typeface="ＭＳ Ｐゴシック" charset="-128"/>
            </a:endParaRPr>
          </a:p>
        </p:txBody>
      </p:sp>
      <p:sp>
        <p:nvSpPr>
          <p:cNvPr id="26627" name="Rectangle 3"/>
          <p:cNvSpPr>
            <a:spLocks noGrp="1" noChangeArrowheads="1"/>
          </p:cNvSpPr>
          <p:nvPr>
            <p:ph type="body" sz="half" idx="1"/>
          </p:nvPr>
        </p:nvSpPr>
        <p:spPr>
          <a:xfrm>
            <a:off x="152400" y="838200"/>
            <a:ext cx="4724401" cy="5376615"/>
          </a:xfrm>
        </p:spPr>
        <p:txBody>
          <a:bodyPr>
            <a:normAutofit/>
          </a:bodyPr>
          <a:lstStyle/>
          <a:p>
            <a:pPr marL="0" indent="0">
              <a:lnSpc>
                <a:spcPct val="90000"/>
              </a:lnSpc>
              <a:buNone/>
            </a:pPr>
            <a:r>
              <a:rPr lang="en-US" dirty="0">
                <a:solidFill>
                  <a:srgbClr val="660066"/>
                </a:solidFill>
                <a:latin typeface="Calibri" charset="0"/>
                <a:ea typeface="ＭＳ Ｐゴシック" charset="-128"/>
                <a:cs typeface="ＭＳ Ｐゴシック" charset="-128"/>
              </a:rPr>
              <a:t>1976 Big Thompson Flood </a:t>
            </a:r>
            <a:r>
              <a:rPr lang="en-US" dirty="0">
                <a:latin typeface="Calibri" charset="0"/>
                <a:ea typeface="ＭＳ Ｐゴシック" charset="-128"/>
                <a:cs typeface="ＭＳ Ｐゴシック" charset="-128"/>
              </a:rPr>
              <a:t/>
            </a:r>
            <a:br>
              <a:rPr lang="en-US" dirty="0">
                <a:latin typeface="Calibri" charset="0"/>
                <a:ea typeface="ＭＳ Ｐゴシック" charset="-128"/>
                <a:cs typeface="ＭＳ Ｐゴシック" charset="-128"/>
              </a:rPr>
            </a:br>
            <a:endParaRPr lang="en-US" dirty="0">
              <a:solidFill>
                <a:srgbClr val="000000"/>
              </a:solidFill>
              <a:latin typeface="Calibri" charset="0"/>
              <a:ea typeface="ＭＳ Ｐゴシック" charset="-128"/>
              <a:cs typeface="ＭＳ Ｐゴシック" charset="-128"/>
            </a:endParaRPr>
          </a:p>
          <a:p>
            <a:pPr marL="0" indent="0" eaLnBrk="1" hangingPunct="1">
              <a:lnSpc>
                <a:spcPct val="90000"/>
              </a:lnSpc>
              <a:buFontTx/>
              <a:buNone/>
            </a:pPr>
            <a:r>
              <a:rPr lang="en-US" dirty="0" smtClean="0">
                <a:solidFill>
                  <a:srgbClr val="A50021"/>
                </a:solidFill>
                <a:latin typeface="Calibri" charset="0"/>
                <a:ea typeface="ＭＳ Ｐゴシック" charset="-128"/>
                <a:cs typeface="ＭＳ Ｐゴシック" charset="-128"/>
              </a:rPr>
              <a:t>Studied the </a:t>
            </a:r>
          </a:p>
          <a:p>
            <a:pPr marL="0" indent="0" eaLnBrk="1" hangingPunct="1">
              <a:lnSpc>
                <a:spcPct val="90000"/>
              </a:lnSpc>
              <a:buFontTx/>
              <a:buNone/>
            </a:pPr>
            <a:r>
              <a:rPr lang="en-US" dirty="0" smtClean="0">
                <a:solidFill>
                  <a:srgbClr val="A50021"/>
                </a:solidFill>
                <a:latin typeface="Calibri" charset="0"/>
                <a:ea typeface="ＭＳ Ｐゴシック" charset="-128"/>
                <a:cs typeface="ＭＳ Ｐゴシック" charset="-128"/>
              </a:rPr>
              <a:t>behaviors </a:t>
            </a:r>
          </a:p>
          <a:p>
            <a:pPr marL="0" indent="0" eaLnBrk="1" hangingPunct="1">
              <a:lnSpc>
                <a:spcPct val="90000"/>
              </a:lnSpc>
              <a:buFontTx/>
              <a:buNone/>
            </a:pPr>
            <a:r>
              <a:rPr lang="en-US" dirty="0" smtClean="0">
                <a:solidFill>
                  <a:srgbClr val="A50021"/>
                </a:solidFill>
                <a:latin typeface="Calibri" charset="0"/>
                <a:ea typeface="ＭＳ Ｐゴシック" charset="-128"/>
                <a:cs typeface="ＭＳ Ｐゴシック" charset="-128"/>
              </a:rPr>
              <a:t>that night</a:t>
            </a:r>
            <a:endParaRPr lang="en-US" dirty="0" smtClean="0">
              <a:latin typeface="Calibri" charset="0"/>
              <a:ea typeface="ＭＳ Ｐゴシック" charset="-128"/>
              <a:cs typeface="ＭＳ Ｐゴシック" charset="-128"/>
            </a:endParaRPr>
          </a:p>
          <a:p>
            <a:pPr marL="0" indent="0" eaLnBrk="1" hangingPunct="1">
              <a:lnSpc>
                <a:spcPct val="90000"/>
              </a:lnSpc>
            </a:pPr>
            <a:r>
              <a:rPr lang="en-US" dirty="0" smtClean="0">
                <a:solidFill>
                  <a:srgbClr val="000090"/>
                </a:solidFill>
                <a:latin typeface="Calibri" charset="0"/>
                <a:ea typeface="ＭＳ Ｐゴシック" charset="-128"/>
                <a:cs typeface="ＭＳ Ｐゴシック" charset="-128"/>
              </a:rPr>
              <a:t>Who lived?</a:t>
            </a:r>
          </a:p>
          <a:p>
            <a:pPr marL="0" indent="0" eaLnBrk="1" hangingPunct="1">
              <a:lnSpc>
                <a:spcPct val="90000"/>
              </a:lnSpc>
            </a:pPr>
            <a:r>
              <a:rPr lang="en-US" dirty="0" smtClean="0">
                <a:solidFill>
                  <a:srgbClr val="000090"/>
                </a:solidFill>
                <a:latin typeface="Calibri" charset="0"/>
                <a:ea typeface="ＭＳ Ｐゴシック" charset="-128"/>
                <a:cs typeface="ＭＳ Ｐゴシック" charset="-128"/>
              </a:rPr>
              <a:t>Who died?</a:t>
            </a:r>
          </a:p>
          <a:p>
            <a:pPr marL="0" indent="0" eaLnBrk="1" hangingPunct="1">
              <a:lnSpc>
                <a:spcPct val="90000"/>
              </a:lnSpc>
              <a:buNone/>
            </a:pPr>
            <a:endParaRPr lang="en-US" dirty="0" smtClean="0">
              <a:solidFill>
                <a:schemeClr val="tx1">
                  <a:lumMod val="50000"/>
                </a:schemeClr>
              </a:solidFill>
              <a:latin typeface="Calibri" charset="0"/>
              <a:ea typeface="ＭＳ Ｐゴシック" charset="-128"/>
            </a:endParaRPr>
          </a:p>
          <a:p>
            <a:pPr marL="0" indent="0" eaLnBrk="1" hangingPunct="1">
              <a:lnSpc>
                <a:spcPct val="90000"/>
              </a:lnSpc>
              <a:buNone/>
            </a:pPr>
            <a:r>
              <a:rPr lang="en-US" dirty="0" smtClean="0">
                <a:solidFill>
                  <a:schemeClr val="tx1">
                    <a:lumMod val="50000"/>
                  </a:schemeClr>
                </a:solidFill>
                <a:latin typeface="Calibri" charset="0"/>
                <a:ea typeface="ＭＳ Ｐゴシック" charset="-128"/>
              </a:rPr>
              <a:t>Add-on social scientist in world of engineers/physical scientists  </a:t>
            </a:r>
          </a:p>
          <a:p>
            <a:pPr marL="0" indent="0" eaLnBrk="1" hangingPunct="1">
              <a:lnSpc>
                <a:spcPct val="90000"/>
              </a:lnSpc>
              <a:buNone/>
            </a:pPr>
            <a:endParaRPr lang="en-US" dirty="0">
              <a:solidFill>
                <a:schemeClr val="tx1">
                  <a:lumMod val="50000"/>
                </a:schemeClr>
              </a:solidFill>
              <a:latin typeface="Calibri" charset="0"/>
              <a:ea typeface="ＭＳ Ｐゴシック" charset="-128"/>
              <a:cs typeface="ＭＳ Ｐゴシック" charset="-128"/>
            </a:endParaRPr>
          </a:p>
        </p:txBody>
      </p:sp>
      <p:pic>
        <p:nvPicPr>
          <p:cNvPr id="26631"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7400" y="1524000"/>
            <a:ext cx="3380042" cy="2209800"/>
          </a:xfrm>
          <a:prstGeom prst="rect">
            <a:avLst/>
          </a:prstGeom>
          <a:noFill/>
          <a:ln w="9525">
            <a:noFill/>
            <a:miter lim="800000"/>
            <a:headEnd/>
            <a:tailEnd/>
          </a:ln>
        </p:spPr>
      </p:pic>
      <p:pic>
        <p:nvPicPr>
          <p:cNvPr id="5" name="Chart Placeholder 4"/>
          <p:cNvPicPr>
            <a:picLocks noGrp="1" noChangeAspect="1"/>
          </p:cNvPicPr>
          <p:nvPr>
            <p:ph type="chart" sz="half" idx="2"/>
          </p:nvPr>
        </p:nvPicPr>
        <p:blipFill>
          <a:blip r:embed="rId4" cstate="screen">
            <a:extLst>
              <a:ext uri="{28A0092B-C50C-407E-A947-70E740481C1C}">
                <a14:useLocalDpi xmlns:a14="http://schemas.microsoft.com/office/drawing/2010/main"/>
              </a:ext>
            </a:extLst>
          </a:blip>
          <a:srcRect/>
          <a:stretch>
            <a:fillRect/>
          </a:stretch>
        </p:blipFill>
        <p:spPr>
          <a:xfrm>
            <a:off x="5486400" y="838200"/>
            <a:ext cx="3657599" cy="4098985"/>
          </a:xfrm>
        </p:spPr>
      </p:pic>
      <p:pic>
        <p:nvPicPr>
          <p:cNvPr id="6" name="Picture 5"/>
          <p:cNvPicPr>
            <a:picLocks noChangeAspect="1"/>
          </p:cNvPicPr>
          <p:nvPr/>
        </p:nvPicPr>
        <p:blipFill>
          <a:blip r:embed="rId5"/>
          <a:stretch>
            <a:fillRect/>
          </a:stretch>
        </p:blipFill>
        <p:spPr>
          <a:xfrm>
            <a:off x="4724400" y="3810000"/>
            <a:ext cx="4267200" cy="2592917"/>
          </a:xfrm>
          <a:prstGeom prst="rect">
            <a:avLst/>
          </a:prstGeom>
        </p:spPr>
      </p:pic>
    </p:spTree>
    <p:extLst>
      <p:ext uri="{BB962C8B-B14F-4D97-AF65-F5344CB8AC3E}">
        <p14:creationId xmlns:p14="http://schemas.microsoft.com/office/powerpoint/2010/main" val="3838046719"/>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10600" cy="1143000"/>
          </a:xfrm>
        </p:spPr>
        <p:txBody>
          <a:bodyPr>
            <a:noAutofit/>
          </a:bodyPr>
          <a:lstStyle/>
          <a:p>
            <a:r>
              <a:rPr lang="en-US" dirty="0" smtClean="0">
                <a:solidFill>
                  <a:srgbClr val="800000"/>
                </a:solidFill>
                <a:latin typeface="+mn-lt"/>
              </a:rPr>
              <a:t>WAS</a:t>
            </a:r>
            <a:r>
              <a:rPr lang="en-US" dirty="0" smtClean="0">
                <a:solidFill>
                  <a:srgbClr val="FFFF00"/>
                </a:solidFill>
                <a:latin typeface="+mn-lt"/>
              </a:rPr>
              <a:t>*</a:t>
            </a:r>
            <a:r>
              <a:rPr lang="en-US" dirty="0" smtClean="0">
                <a:solidFill>
                  <a:srgbClr val="800000"/>
                </a:solidFill>
                <a:latin typeface="+mn-lt"/>
              </a:rPr>
              <a:t>IS</a:t>
            </a:r>
            <a:r>
              <a:rPr lang="en-US" b="1" dirty="0" smtClean="0">
                <a:solidFill>
                  <a:srgbClr val="800000"/>
                </a:solidFill>
                <a:latin typeface="+mn-lt"/>
              </a:rPr>
              <a:t> </a:t>
            </a:r>
            <a:r>
              <a:rPr lang="en-US" dirty="0" smtClean="0">
                <a:solidFill>
                  <a:srgbClr val="800000"/>
                </a:solidFill>
                <a:latin typeface="+mn-lt"/>
              </a:rPr>
              <a:t>capacity building</a:t>
            </a:r>
            <a:r>
              <a:rPr lang="en-US" b="1" dirty="0" smtClean="0">
                <a:solidFill>
                  <a:srgbClr val="800000"/>
                </a:solidFill>
                <a:latin typeface="+mn-lt"/>
              </a:rPr>
              <a:t> initiative</a:t>
            </a:r>
            <a:r>
              <a:rPr lang="en-US" b="1" dirty="0" smtClean="0">
                <a:solidFill>
                  <a:srgbClr val="000090"/>
                </a:solidFill>
                <a:latin typeface="+mn-lt"/>
              </a:rPr>
              <a:t> addresse</a:t>
            </a:r>
            <a:r>
              <a:rPr b="1" dirty="0" smtClean="0">
                <a:solidFill>
                  <a:srgbClr val="000090"/>
                </a:solidFill>
                <a:latin typeface="+mn-lt"/>
              </a:rPr>
              <a:t>d</a:t>
            </a:r>
            <a:r>
              <a:rPr lang="en-US" b="1" dirty="0" smtClean="0">
                <a:solidFill>
                  <a:srgbClr val="000090"/>
                </a:solidFill>
                <a:latin typeface="+mn-lt"/>
              </a:rPr>
              <a:t> two persistent issues</a:t>
            </a:r>
            <a:endParaRPr lang="en-US" b="1" dirty="0">
              <a:solidFill>
                <a:srgbClr val="000090"/>
              </a:solidFill>
              <a:latin typeface="+mn-lt"/>
            </a:endParaRPr>
          </a:p>
        </p:txBody>
      </p:sp>
      <p:sp>
        <p:nvSpPr>
          <p:cNvPr id="3" name="Content Placeholder 2"/>
          <p:cNvSpPr>
            <a:spLocks noGrp="1"/>
          </p:cNvSpPr>
          <p:nvPr>
            <p:ph idx="1"/>
          </p:nvPr>
        </p:nvSpPr>
        <p:spPr>
          <a:xfrm>
            <a:off x="381000" y="4160837"/>
            <a:ext cx="8229600" cy="2620963"/>
          </a:xfrm>
        </p:spPr>
        <p:txBody>
          <a:bodyPr>
            <a:normAutofit/>
          </a:bodyPr>
          <a:lstStyle/>
          <a:p>
            <a:pPr>
              <a:buNone/>
            </a:pPr>
            <a:r>
              <a:rPr lang="en-US" dirty="0" smtClean="0">
                <a:solidFill>
                  <a:srgbClr val="000090"/>
                </a:solidFill>
              </a:rPr>
              <a:t>	</a:t>
            </a:r>
            <a:r>
              <a:rPr lang="en-US" b="1" dirty="0" smtClean="0">
                <a:solidFill>
                  <a:srgbClr val="000090"/>
                </a:solidFill>
              </a:rPr>
              <a:t>I want to do work that integrates meteorology &amp; societal impacts BUT….</a:t>
            </a:r>
          </a:p>
          <a:p>
            <a:pPr>
              <a:buNone/>
            </a:pPr>
            <a:r>
              <a:rPr lang="en-US" b="1" dirty="0" smtClean="0"/>
              <a:t> 			- I don’t know how &amp;….</a:t>
            </a:r>
          </a:p>
          <a:p>
            <a:pPr>
              <a:buNone/>
            </a:pPr>
            <a:r>
              <a:rPr lang="en-US" b="1" dirty="0" smtClean="0"/>
              <a:t>			  - I don’t know anyone else who does</a:t>
            </a:r>
          </a:p>
          <a:p>
            <a:pPr>
              <a:buNone/>
            </a:pPr>
            <a:r>
              <a:rPr lang="en-US" b="1" dirty="0" smtClean="0"/>
              <a:t> 				this kind of work</a:t>
            </a:r>
            <a:endParaRPr lang="en-US" dirty="0" smtClean="0"/>
          </a:p>
        </p:txBody>
      </p:sp>
      <p:pic>
        <p:nvPicPr>
          <p:cNvPr id="5" name="Picture 7" descr="125_256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3189" y="1371599"/>
            <a:ext cx="3490611" cy="2743201"/>
          </a:xfrm>
          <a:prstGeom prst="rect">
            <a:avLst/>
          </a:prstGeom>
          <a:noFill/>
          <a:ln w="9525">
            <a:noFill/>
            <a:miter lim="800000"/>
            <a:headEnd/>
            <a:tailEnd/>
          </a:ln>
        </p:spPr>
      </p:pic>
      <p:pic>
        <p:nvPicPr>
          <p:cNvPr id="6" name="Picture 5" descr="eve7-06wasis 01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27860" y="1143001"/>
            <a:ext cx="5316140" cy="2823496"/>
          </a:xfrm>
          <a:prstGeom prst="rect">
            <a:avLst/>
          </a:prstGeom>
          <a:noFill/>
          <a:ln w="9525">
            <a:noFill/>
            <a:miter lim="800000"/>
            <a:headEnd/>
            <a:tailEnd/>
          </a:ln>
        </p:spPr>
      </p:pic>
    </p:spTree>
    <p:extLst>
      <p:ext uri="{BB962C8B-B14F-4D97-AF65-F5344CB8AC3E}">
        <p14:creationId xmlns:p14="http://schemas.microsoft.com/office/powerpoint/2010/main" val="7804552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867"/>
            <a:ext cx="8229600" cy="1143000"/>
          </a:xfrm>
        </p:spPr>
        <p:txBody>
          <a:bodyPr/>
          <a:lstStyle/>
          <a:p>
            <a:r>
              <a:rPr lang="en-US" dirty="0" smtClean="0">
                <a:solidFill>
                  <a:srgbClr val="800000"/>
                </a:solidFill>
              </a:rPr>
              <a:t>Weather </a:t>
            </a:r>
            <a:r>
              <a:rPr lang="en-US" dirty="0">
                <a:solidFill>
                  <a:srgbClr val="800000"/>
                </a:solidFill>
              </a:rPr>
              <a:t>&amp;</a:t>
            </a:r>
            <a:r>
              <a:rPr lang="en-US" dirty="0" smtClean="0">
                <a:solidFill>
                  <a:srgbClr val="800000"/>
                </a:solidFill>
              </a:rPr>
              <a:t> Society </a:t>
            </a:r>
            <a:r>
              <a:rPr lang="en-US" dirty="0" smtClean="0">
                <a:solidFill>
                  <a:srgbClr val="FFFF00"/>
                </a:solidFill>
              </a:rPr>
              <a:t>* </a:t>
            </a:r>
            <a:r>
              <a:rPr lang="en-US" dirty="0" smtClean="0">
                <a:solidFill>
                  <a:srgbClr val="800000"/>
                </a:solidFill>
              </a:rPr>
              <a:t>Integrated Studies</a:t>
            </a:r>
            <a:br>
              <a:rPr lang="en-US" dirty="0" smtClean="0">
                <a:solidFill>
                  <a:srgbClr val="800000"/>
                </a:solidFill>
              </a:rPr>
            </a:br>
            <a:r>
              <a:rPr lang="en-US" sz="3600" dirty="0" smtClean="0">
                <a:solidFill>
                  <a:srgbClr val="800000"/>
                </a:solidFill>
              </a:rPr>
              <a:t>WAS</a:t>
            </a:r>
            <a:r>
              <a:rPr lang="en-US" sz="3600" dirty="0" smtClean="0">
                <a:solidFill>
                  <a:srgbClr val="FFFF00"/>
                </a:solidFill>
              </a:rPr>
              <a:t>*</a:t>
            </a:r>
            <a:r>
              <a:rPr lang="en-US" sz="3600" dirty="0" smtClean="0">
                <a:solidFill>
                  <a:srgbClr val="800000"/>
                </a:solidFill>
              </a:rPr>
              <a:t>IS </a:t>
            </a:r>
            <a:r>
              <a:rPr lang="en-US" dirty="0" smtClean="0"/>
              <a:t>2005-2011 </a:t>
            </a:r>
            <a:endParaRPr lang="en-US" dirty="0"/>
          </a:p>
        </p:txBody>
      </p:sp>
      <p:pic>
        <p:nvPicPr>
          <p:cNvPr id="4" name="Picture 4" descr="300px-WAS_IS_button"/>
          <p:cNvPicPr>
            <a:picLocks noChangeAspect="1" noChangeArrowheads="1"/>
          </p:cNvPicPr>
          <p:nvPr/>
        </p:nvPicPr>
        <p:blipFill>
          <a:blip r:embed="rId3"/>
          <a:srcRect/>
          <a:stretch>
            <a:fillRect/>
          </a:stretch>
        </p:blipFill>
        <p:spPr bwMode="auto">
          <a:xfrm>
            <a:off x="1108389" y="1295400"/>
            <a:ext cx="5978211" cy="4235950"/>
          </a:xfrm>
          <a:prstGeom prst="rect">
            <a:avLst/>
          </a:prstGeom>
          <a:noFill/>
          <a:ln w="9525">
            <a:noFill/>
            <a:miter lim="800000"/>
            <a:headEnd/>
            <a:tailEnd/>
          </a:ln>
        </p:spPr>
      </p:pic>
      <p:sp>
        <p:nvSpPr>
          <p:cNvPr id="6" name="TextBox 5"/>
          <p:cNvSpPr txBox="1"/>
          <p:nvPr/>
        </p:nvSpPr>
        <p:spPr>
          <a:xfrm>
            <a:off x="82655" y="5486400"/>
            <a:ext cx="8678277" cy="1384995"/>
          </a:xfrm>
          <a:prstGeom prst="rect">
            <a:avLst/>
          </a:prstGeom>
          <a:noFill/>
        </p:spPr>
        <p:txBody>
          <a:bodyPr wrap="none" rtlCol="0">
            <a:spAutoFit/>
          </a:bodyPr>
          <a:lstStyle/>
          <a:p>
            <a:r>
              <a:rPr lang="en-US" b="1" dirty="0" smtClean="0">
                <a:latin typeface="+mn-lt"/>
              </a:rPr>
              <a:t>300 </a:t>
            </a:r>
            <a:r>
              <a:rPr lang="en-US" b="1" dirty="0" smtClean="0">
                <a:solidFill>
                  <a:srgbClr val="800000"/>
                </a:solidFill>
                <a:latin typeface="+mn-lt"/>
              </a:rPr>
              <a:t>WAS*</a:t>
            </a:r>
            <a:r>
              <a:rPr lang="en-US" b="1" dirty="0" err="1" smtClean="0">
                <a:solidFill>
                  <a:srgbClr val="800000"/>
                </a:solidFill>
                <a:latin typeface="+mn-lt"/>
              </a:rPr>
              <a:t>IS</a:t>
            </a:r>
            <a:r>
              <a:rPr lang="en-US" b="1" dirty="0" err="1" smtClean="0">
                <a:latin typeface="+mn-lt"/>
              </a:rPr>
              <a:t>ers</a:t>
            </a:r>
            <a:r>
              <a:rPr lang="en-US" b="1" dirty="0" smtClean="0">
                <a:latin typeface="+mn-lt"/>
              </a:rPr>
              <a:t> </a:t>
            </a:r>
            <a:r>
              <a:rPr lang="en-US" b="1" dirty="0">
                <a:latin typeface="+mn-lt"/>
              </a:rPr>
              <a:t>+</a:t>
            </a:r>
            <a:r>
              <a:rPr lang="en-US" b="1" dirty="0" smtClean="0">
                <a:latin typeface="+mn-lt"/>
              </a:rPr>
              <a:t> hundreds more “friends” in US, Canada,</a:t>
            </a:r>
          </a:p>
          <a:p>
            <a:r>
              <a:rPr lang="en-US" b="1" dirty="0" smtClean="0">
                <a:latin typeface="+mn-lt"/>
              </a:rPr>
              <a:t>Australia, Caribbean, New Zealand,  France, Germany</a:t>
            </a:r>
          </a:p>
          <a:p>
            <a:r>
              <a:rPr lang="en-US" b="1" dirty="0" smtClean="0">
                <a:latin typeface="+mn-lt"/>
              </a:rPr>
              <a:t>Australia</a:t>
            </a:r>
            <a:endParaRPr lang="en-US" b="1" dirty="0">
              <a:latin typeface="+mn-lt"/>
            </a:endParaRPr>
          </a:p>
        </p:txBody>
      </p:sp>
    </p:spTree>
    <p:extLst>
      <p:ext uri="{BB962C8B-B14F-4D97-AF65-F5344CB8AC3E}">
        <p14:creationId xmlns:p14="http://schemas.microsoft.com/office/powerpoint/2010/main" val="3064570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banner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0"/>
            <a:ext cx="91440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3" name="Rectangle 7"/>
          <p:cNvSpPr>
            <a:spLocks noChangeArrowheads="1"/>
          </p:cNvSpPr>
          <p:nvPr/>
        </p:nvSpPr>
        <p:spPr bwMode="auto">
          <a:xfrm>
            <a:off x="0" y="1219200"/>
            <a:ext cx="9067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solidFill>
                  <a:srgbClr val="000090"/>
                </a:solidFill>
                <a:latin typeface="+mn-lt"/>
              </a:rPr>
              <a:t>C</a:t>
            </a:r>
            <a:r>
              <a:rPr lang="en-US" b="1" dirty="0" smtClean="0">
                <a:solidFill>
                  <a:srgbClr val="000090"/>
                </a:solidFill>
                <a:latin typeface="+mn-lt"/>
              </a:rPr>
              <a:t>hanging </a:t>
            </a:r>
            <a:r>
              <a:rPr lang="en-US" b="1" dirty="0">
                <a:solidFill>
                  <a:srgbClr val="000090"/>
                </a:solidFill>
                <a:latin typeface="+mn-lt"/>
              </a:rPr>
              <a:t>the weather enterprise by </a:t>
            </a:r>
            <a:r>
              <a:rPr lang="en-US" b="1" dirty="0">
                <a:solidFill>
                  <a:srgbClr val="800000"/>
                </a:solidFill>
                <a:latin typeface="+mn-lt"/>
              </a:rPr>
              <a:t>comprehensively &amp;</a:t>
            </a:r>
            <a:r>
              <a:rPr lang="en-US" b="1" dirty="0" smtClean="0">
                <a:solidFill>
                  <a:srgbClr val="800000"/>
                </a:solidFill>
                <a:latin typeface="+mn-lt"/>
              </a:rPr>
              <a:t> </a:t>
            </a:r>
            <a:r>
              <a:rPr lang="en-US" b="1" dirty="0">
                <a:solidFill>
                  <a:srgbClr val="800000"/>
                </a:solidFill>
                <a:latin typeface="+mn-lt"/>
              </a:rPr>
              <a:t>sustainably</a:t>
            </a:r>
            <a:r>
              <a:rPr lang="en-US" b="1" dirty="0">
                <a:solidFill>
                  <a:schemeClr val="bg1"/>
                </a:solidFill>
                <a:latin typeface="+mn-lt"/>
              </a:rPr>
              <a:t> </a:t>
            </a:r>
            <a:r>
              <a:rPr lang="en-US" b="1" dirty="0">
                <a:solidFill>
                  <a:srgbClr val="000090"/>
                </a:solidFill>
                <a:latin typeface="+mn-lt"/>
              </a:rPr>
              <a:t>integrating social science into meteorological research &amp;</a:t>
            </a:r>
            <a:r>
              <a:rPr lang="en-US" b="1" dirty="0" smtClean="0">
                <a:solidFill>
                  <a:srgbClr val="000090"/>
                </a:solidFill>
                <a:latin typeface="+mn-lt"/>
              </a:rPr>
              <a:t> </a:t>
            </a:r>
            <a:r>
              <a:rPr lang="en-US" b="1" dirty="0">
                <a:solidFill>
                  <a:srgbClr val="000090"/>
                </a:solidFill>
                <a:latin typeface="+mn-lt"/>
              </a:rPr>
              <a:t>practice</a:t>
            </a:r>
          </a:p>
        </p:txBody>
      </p:sp>
      <p:pic>
        <p:nvPicPr>
          <p:cNvPr id="20484" name="Picture 6" descr="P1000715.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2731479"/>
            <a:ext cx="8991600" cy="389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2655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67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52400" y="76200"/>
            <a:ext cx="8229600" cy="1143000"/>
          </a:xfrm>
        </p:spPr>
        <p:txBody>
          <a:bodyPr/>
          <a:lstStyle/>
          <a:p>
            <a:r>
              <a:rPr sz="3200" dirty="0">
                <a:solidFill>
                  <a:srgbClr val="800000"/>
                </a:solidFill>
                <a:latin typeface="Calibri" charset="0"/>
                <a:ea typeface="ＭＳ Ｐゴシック" charset="0"/>
              </a:rPr>
              <a:t>WAS</a:t>
            </a:r>
            <a:r>
              <a:rPr sz="3200" dirty="0">
                <a:solidFill>
                  <a:srgbClr val="FFFF99"/>
                </a:solidFill>
                <a:latin typeface="Calibri" charset="0"/>
                <a:ea typeface="ＭＳ Ｐゴシック" charset="0"/>
              </a:rPr>
              <a:t>*</a:t>
            </a:r>
            <a:r>
              <a:rPr sz="3200" dirty="0">
                <a:solidFill>
                  <a:srgbClr val="800000"/>
                </a:solidFill>
                <a:latin typeface="Calibri" charset="0"/>
                <a:ea typeface="ＭＳ Ｐゴシック" charset="0"/>
              </a:rPr>
              <a:t>IS </a:t>
            </a:r>
            <a:r>
              <a:rPr sz="3200" dirty="0">
                <a:latin typeface="Calibri" charset="0"/>
                <a:ea typeface="ＭＳ Ｐゴシック" charset="0"/>
              </a:rPr>
              <a:t>mission – </a:t>
            </a:r>
            <a:r>
              <a:rPr sz="3200" i="1" dirty="0">
                <a:latin typeface="Calibri" charset="0"/>
                <a:ea typeface="ＭＳ Ｐゴシック" charset="0"/>
              </a:rPr>
              <a:t>building </a:t>
            </a:r>
            <a:r>
              <a:rPr sz="3200" i="1" dirty="0" smtClean="0">
                <a:latin typeface="Calibri" charset="0"/>
                <a:ea typeface="ＭＳ Ｐゴシック" charset="0"/>
              </a:rPr>
              <a:t>socio</a:t>
            </a:r>
            <a:r>
              <a:rPr sz="3200" i="1" dirty="0">
                <a:latin typeface="Calibri" charset="0"/>
                <a:ea typeface="ＭＳ Ｐゴシック" charset="0"/>
              </a:rPr>
              <a:t>-metero</a:t>
            </a:r>
            <a:r>
              <a:rPr sz="3200" i="1" dirty="0" smtClean="0">
                <a:latin typeface="Calibri" charset="0"/>
                <a:ea typeface="ＭＳ Ｐゴシック" charset="0"/>
              </a:rPr>
              <a:t>-logy </a:t>
            </a:r>
            <a:r>
              <a:rPr sz="3200" i="1" dirty="0">
                <a:latin typeface="Calibri" charset="0"/>
                <a:ea typeface="ＭＳ Ｐゴシック" charset="0"/>
              </a:rPr>
              <a:t>capacity</a:t>
            </a:r>
          </a:p>
        </p:txBody>
      </p:sp>
      <p:sp>
        <p:nvSpPr>
          <p:cNvPr id="30723" name="Rectangle 3"/>
          <p:cNvSpPr>
            <a:spLocks noGrp="1" noChangeArrowheads="1"/>
          </p:cNvSpPr>
          <p:nvPr>
            <p:ph idx="1"/>
          </p:nvPr>
        </p:nvSpPr>
        <p:spPr>
          <a:xfrm>
            <a:off x="457200" y="1143000"/>
            <a:ext cx="8686800" cy="5715000"/>
          </a:xfrm>
        </p:spPr>
        <p:txBody>
          <a:bodyPr>
            <a:normAutofit/>
          </a:bodyPr>
          <a:lstStyle/>
          <a:p>
            <a:pPr marL="552450" indent="-552450">
              <a:buFontTx/>
              <a:buAutoNum type="arabicPeriod"/>
            </a:pPr>
            <a:r>
              <a:rPr lang="en-US" dirty="0">
                <a:latin typeface="Calibri" charset="0"/>
                <a:ea typeface="ＭＳ Ｐゴシック" charset="0"/>
              </a:rPr>
              <a:t>Build an interdisciplinary community of practitioners, researchers &amp;</a:t>
            </a:r>
            <a:r>
              <a:rPr lang="en-US" dirty="0" smtClean="0">
                <a:latin typeface="Calibri" charset="0"/>
                <a:ea typeface="ＭＳ Ｐゴシック" charset="0"/>
              </a:rPr>
              <a:t> </a:t>
            </a:r>
            <a:r>
              <a:rPr lang="en-US" dirty="0">
                <a:latin typeface="Calibri" charset="0"/>
                <a:ea typeface="ＭＳ Ｐゴシック" charset="0"/>
              </a:rPr>
              <a:t>stakeholders — from the grassroots up — </a:t>
            </a:r>
            <a:r>
              <a:rPr lang="en-US" i="1" dirty="0">
                <a:solidFill>
                  <a:srgbClr val="C00000"/>
                </a:solidFill>
                <a:latin typeface="Calibri" charset="0"/>
                <a:ea typeface="ＭＳ Ｐゴシック" charset="0"/>
              </a:rPr>
              <a:t>dedicated to the integration of </a:t>
            </a:r>
            <a:r>
              <a:rPr lang="en-US" i="1" dirty="0" smtClean="0">
                <a:solidFill>
                  <a:srgbClr val="C00000"/>
                </a:solidFill>
                <a:latin typeface="Calibri" charset="0"/>
                <a:ea typeface="ＭＳ Ｐゴシック" charset="0"/>
              </a:rPr>
              <a:t>meteorology &amp; </a:t>
            </a:r>
            <a:r>
              <a:rPr lang="en-US" i="1" dirty="0">
                <a:solidFill>
                  <a:srgbClr val="C00000"/>
                </a:solidFill>
                <a:latin typeface="Calibri" charset="0"/>
                <a:ea typeface="ＭＳ Ｐゴシック" charset="0"/>
              </a:rPr>
              <a:t>social science</a:t>
            </a:r>
          </a:p>
          <a:p>
            <a:pPr marL="552450" indent="-552450">
              <a:buFontTx/>
              <a:buAutoNum type="arabicPeriod"/>
            </a:pPr>
            <a:r>
              <a:rPr lang="en-US" dirty="0">
                <a:latin typeface="Calibri" charset="0"/>
                <a:ea typeface="ＭＳ Ｐゴシック" charset="0"/>
              </a:rPr>
              <a:t>Provide opportunities to learn and examine ideas, </a:t>
            </a:r>
            <a:r>
              <a:rPr lang="en-US" dirty="0" smtClean="0">
                <a:latin typeface="Calibri" charset="0"/>
                <a:ea typeface="ＭＳ Ｐゴシック" charset="0"/>
              </a:rPr>
              <a:t>methods &amp; </a:t>
            </a:r>
            <a:r>
              <a:rPr lang="en-US" dirty="0">
                <a:latin typeface="Calibri" charset="0"/>
                <a:ea typeface="ＭＳ Ｐゴシック" charset="0"/>
              </a:rPr>
              <a:t>examples related to integrated weather-society work</a:t>
            </a:r>
            <a:r>
              <a:rPr lang="en-US" dirty="0">
                <a:solidFill>
                  <a:srgbClr val="800000"/>
                </a:solidFill>
                <a:latin typeface="Calibri" charset="0"/>
                <a:ea typeface="ＭＳ Ｐゴシック" charset="0"/>
              </a:rPr>
              <a:t> </a:t>
            </a:r>
          </a:p>
        </p:txBody>
      </p:sp>
      <p:sp>
        <p:nvSpPr>
          <p:cNvPr id="30724" name="Rectangle 8"/>
          <p:cNvSpPr>
            <a:spLocks noChangeArrowheads="1"/>
          </p:cNvSpPr>
          <p:nvPr/>
        </p:nvSpPr>
        <p:spPr bwMode="auto">
          <a:xfrm>
            <a:off x="381000" y="4447343"/>
            <a:ext cx="8534400" cy="241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4488" indent="-344488">
              <a:spcBef>
                <a:spcPct val="20000"/>
              </a:spcBef>
              <a:buFontTx/>
              <a:buChar char="•"/>
            </a:pPr>
            <a:r>
              <a:rPr lang="en-US" b="1" dirty="0">
                <a:solidFill>
                  <a:srgbClr val="000090"/>
                </a:solidFill>
                <a:latin typeface="Calibri" charset="0"/>
              </a:rPr>
              <a:t>Tools</a:t>
            </a:r>
            <a:r>
              <a:rPr lang="en-US" b="1" dirty="0">
                <a:latin typeface="Calibri" charset="0"/>
              </a:rPr>
              <a:t> – qualitative methods, surveys, interviews</a:t>
            </a:r>
          </a:p>
          <a:p>
            <a:pPr marL="344488" indent="-344488">
              <a:spcBef>
                <a:spcPct val="20000"/>
              </a:spcBef>
              <a:buFontTx/>
              <a:buChar char="•"/>
            </a:pPr>
            <a:r>
              <a:rPr lang="en-US" b="1" dirty="0">
                <a:solidFill>
                  <a:srgbClr val="000090"/>
                </a:solidFill>
                <a:latin typeface="Calibri" charset="0"/>
              </a:rPr>
              <a:t>Concepts</a:t>
            </a:r>
            <a:r>
              <a:rPr lang="en-US" b="1" dirty="0">
                <a:latin typeface="Calibri" charset="0"/>
              </a:rPr>
              <a:t> – speaking the same language, problem definition</a:t>
            </a:r>
          </a:p>
          <a:p>
            <a:pPr marL="344488" indent="-344488">
              <a:spcBef>
                <a:spcPct val="20000"/>
              </a:spcBef>
              <a:buFontTx/>
              <a:buChar char="•"/>
            </a:pPr>
            <a:r>
              <a:rPr lang="en-US" b="1" dirty="0">
                <a:solidFill>
                  <a:srgbClr val="000090"/>
                </a:solidFill>
                <a:latin typeface="Calibri" charset="0"/>
              </a:rPr>
              <a:t>Topics </a:t>
            </a:r>
            <a:r>
              <a:rPr lang="en-US" b="1" dirty="0">
                <a:latin typeface="Calibri" charset="0"/>
              </a:rPr>
              <a:t>– intros to social sciences, vulnerability &amp;</a:t>
            </a:r>
            <a:r>
              <a:rPr lang="en-US" b="1" dirty="0" smtClean="0">
                <a:latin typeface="Calibri" charset="0"/>
              </a:rPr>
              <a:t> resilience</a:t>
            </a:r>
            <a:endParaRPr lang="en-US" b="1" dirty="0">
              <a:latin typeface="Calibri" charset="0"/>
            </a:endParaRPr>
          </a:p>
        </p:txBody>
      </p:sp>
    </p:spTree>
    <p:extLst>
      <p:ext uri="{BB962C8B-B14F-4D97-AF65-F5344CB8AC3E}">
        <p14:creationId xmlns:p14="http://schemas.microsoft.com/office/powerpoint/2010/main" val="4150972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16933" y="609600"/>
            <a:ext cx="9144000" cy="1216025"/>
          </a:xfrm>
        </p:spPr>
        <p:txBody>
          <a:bodyPr anchor="b">
            <a:normAutofit fontScale="90000"/>
          </a:bodyPr>
          <a:lstStyle/>
          <a:p>
            <a:pPr eaLnBrk="1" hangingPunct="1"/>
            <a:r>
              <a:rPr lang="en-US" dirty="0">
                <a:latin typeface="+mn-lt"/>
                <a:ea typeface="ＭＳ Ｐゴシック" charset="0"/>
                <a:cs typeface="ＭＳ Ｐゴシック" charset="0"/>
              </a:rPr>
              <a:t>Public – private – nonprofit collaborations </a:t>
            </a:r>
            <a:br>
              <a:rPr lang="en-US" dirty="0">
                <a:latin typeface="+mn-lt"/>
                <a:ea typeface="ＭＳ Ｐゴシック" charset="0"/>
                <a:cs typeface="ＭＳ Ｐゴシック" charset="0"/>
              </a:rPr>
            </a:br>
            <a:r>
              <a:rPr lang="en-US" dirty="0">
                <a:latin typeface="+mn-lt"/>
                <a:ea typeface="ＭＳ Ｐゴシック" charset="0"/>
                <a:cs typeface="ＭＳ Ｐゴシック" charset="0"/>
              </a:rPr>
              <a:t>to improve all elements of weather </a:t>
            </a:r>
            <a:r>
              <a:rPr lang="en-US" dirty="0" smtClean="0">
                <a:latin typeface="+mn-lt"/>
                <a:ea typeface="ＭＳ Ｐゴシック" charset="0"/>
                <a:cs typeface="ＭＳ Ｐゴシック" charset="0"/>
              </a:rPr>
              <a:t>enterprise – </a:t>
            </a:r>
            <a:br>
              <a:rPr lang="en-US" dirty="0" smtClean="0">
                <a:latin typeface="+mn-lt"/>
                <a:ea typeface="ＭＳ Ｐゴシック" charset="0"/>
                <a:cs typeface="ＭＳ Ｐゴシック" charset="0"/>
              </a:rPr>
            </a:br>
            <a:r>
              <a:rPr lang="en-US" dirty="0" smtClean="0">
                <a:solidFill>
                  <a:srgbClr val="800000"/>
                </a:solidFill>
                <a:latin typeface="+mn-lt"/>
                <a:ea typeface="ＭＳ Ｐゴシック" charset="0"/>
                <a:cs typeface="ＭＳ Ｐゴシック" charset="0"/>
              </a:rPr>
              <a:t>academic, private sector &amp; US National Weather Service </a:t>
            </a:r>
            <a:br>
              <a:rPr lang="en-US" dirty="0" smtClean="0">
                <a:solidFill>
                  <a:srgbClr val="800000"/>
                </a:solidFill>
                <a:latin typeface="+mn-lt"/>
                <a:ea typeface="ＭＳ Ｐゴシック" charset="0"/>
                <a:cs typeface="ＭＳ Ｐゴシック" charset="0"/>
              </a:rPr>
            </a:br>
            <a:endParaRPr lang="en-US" dirty="0">
              <a:solidFill>
                <a:srgbClr val="800000"/>
              </a:solidFill>
              <a:latin typeface="+mn-lt"/>
              <a:ea typeface="ＭＳ Ｐゴシック" charset="0"/>
              <a:cs typeface="ＭＳ Ｐゴシック" charset="0"/>
            </a:endParaRPr>
          </a:p>
        </p:txBody>
      </p:sp>
      <p:sp>
        <p:nvSpPr>
          <p:cNvPr id="47107" name="Rectangle 3"/>
          <p:cNvSpPr>
            <a:spLocks noGrp="1" noChangeArrowheads="1"/>
          </p:cNvSpPr>
          <p:nvPr>
            <p:ph type="body" idx="4294967295"/>
          </p:nvPr>
        </p:nvSpPr>
        <p:spPr>
          <a:xfrm>
            <a:off x="76200" y="1371600"/>
            <a:ext cx="8001000" cy="4267200"/>
          </a:xfrm>
          <a:noFill/>
        </p:spPr>
        <p:txBody>
          <a:bodyPr/>
          <a:lstStyle/>
          <a:p>
            <a:pPr marL="469900" indent="-469900" eaLnBrk="1" hangingPunct="1">
              <a:buFont typeface="Wingdings" charset="0"/>
              <a:buNone/>
            </a:pPr>
            <a:r>
              <a:rPr lang="en-US" dirty="0">
                <a:ea typeface="ＭＳ Ｐゴシック" charset="0"/>
                <a:cs typeface="ＭＳ Ｐゴシック" charset="0"/>
              </a:rPr>
              <a:t>with emphases on</a:t>
            </a:r>
          </a:p>
          <a:p>
            <a:pPr marL="908050" lvl="1" indent="-436563" eaLnBrk="1" hangingPunct="1">
              <a:buFont typeface="Wingdings" charset="0"/>
              <a:buNone/>
            </a:pPr>
            <a:r>
              <a:rPr lang="en-US" dirty="0">
                <a:ea typeface="ＭＳ Ｐゴシック" charset="0"/>
              </a:rPr>
              <a:t>Better communication </a:t>
            </a:r>
          </a:p>
          <a:p>
            <a:pPr marL="908050" lvl="1" indent="-436563" eaLnBrk="1" hangingPunct="1">
              <a:buFont typeface="Wingdings" charset="0"/>
              <a:buNone/>
            </a:pPr>
            <a:r>
              <a:rPr lang="en-US" dirty="0">
                <a:ea typeface="ＭＳ Ｐゴシック" charset="0"/>
              </a:rPr>
              <a:t>More geographic specificity</a:t>
            </a:r>
          </a:p>
          <a:p>
            <a:pPr marL="908050" lvl="1" indent="-436563" eaLnBrk="1" hangingPunct="1">
              <a:buFont typeface="Wingdings" charset="0"/>
              <a:buNone/>
            </a:pPr>
            <a:r>
              <a:rPr lang="en-US" dirty="0" smtClean="0">
                <a:ea typeface="ＭＳ Ｐゴシック" charset="0"/>
              </a:rPr>
              <a:t>Partnership </a:t>
            </a:r>
            <a:r>
              <a:rPr lang="en-US" dirty="0">
                <a:ea typeface="ＭＳ Ｐゴシック" charset="0"/>
              </a:rPr>
              <a:t>opportunities</a:t>
            </a:r>
          </a:p>
          <a:p>
            <a:pPr marL="908050" lvl="1" indent="-436563" eaLnBrk="1" hangingPunct="1">
              <a:buFont typeface="Wingdings" charset="0"/>
              <a:buNone/>
            </a:pPr>
            <a:r>
              <a:rPr lang="en-US" dirty="0">
                <a:latin typeface="Trebuchet MS" charset="0"/>
                <a:ea typeface="ＭＳ Ｐゴシック" charset="0"/>
              </a:rPr>
              <a:t>	</a:t>
            </a:r>
          </a:p>
        </p:txBody>
      </p:sp>
      <p:pic>
        <p:nvPicPr>
          <p:cNvPr id="47108" name="Picture 4" descr="weatherguy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7850" y="3733800"/>
            <a:ext cx="80103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04374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1143000"/>
          </a:xfrm>
        </p:spPr>
        <p:txBody>
          <a:bodyPr>
            <a:noAutofit/>
          </a:bodyPr>
          <a:lstStyle/>
          <a:p>
            <a:r>
              <a:rPr lang="en-US" dirty="0" smtClean="0">
                <a:solidFill>
                  <a:srgbClr val="800000"/>
                </a:solidFill>
              </a:rPr>
              <a:t>Russ Schumacher </a:t>
            </a:r>
            <a:r>
              <a:rPr lang="en-US" dirty="0" smtClean="0"/>
              <a:t>Atmospheric Science Professor Colorado State University</a:t>
            </a:r>
            <a:endParaRPr lang="en-US" dirty="0"/>
          </a:p>
        </p:txBody>
      </p:sp>
      <p:sp>
        <p:nvSpPr>
          <p:cNvPr id="3" name="Content Placeholder 2"/>
          <p:cNvSpPr>
            <a:spLocks noGrp="1"/>
          </p:cNvSpPr>
          <p:nvPr>
            <p:ph idx="1"/>
          </p:nvPr>
        </p:nvSpPr>
        <p:spPr>
          <a:xfrm>
            <a:off x="0" y="1143000"/>
            <a:ext cx="9220200" cy="4525963"/>
          </a:xfrm>
        </p:spPr>
        <p:txBody>
          <a:bodyPr>
            <a:normAutofit/>
          </a:bodyPr>
          <a:lstStyle/>
          <a:p>
            <a:r>
              <a:rPr lang="en-US" dirty="0" smtClean="0">
                <a:solidFill>
                  <a:srgbClr val="336699"/>
                </a:solidFill>
              </a:rPr>
              <a:t>2013, 2014 </a:t>
            </a:r>
          </a:p>
          <a:p>
            <a:r>
              <a:rPr lang="en-US" dirty="0" smtClean="0">
                <a:solidFill>
                  <a:schemeClr val="accent1">
                    <a:lumMod val="75000"/>
                  </a:schemeClr>
                </a:solidFill>
              </a:rPr>
              <a:t>SPREAD </a:t>
            </a:r>
            <a:r>
              <a:rPr lang="en-US" dirty="0" smtClean="0">
                <a:solidFill>
                  <a:srgbClr val="577204"/>
                </a:solidFill>
              </a:rPr>
              <a:t>(Studies of Precipitation, flooding</a:t>
            </a:r>
            <a:r>
              <a:rPr lang="en-US" dirty="0">
                <a:solidFill>
                  <a:srgbClr val="577204"/>
                </a:solidFill>
              </a:rPr>
              <a:t> </a:t>
            </a:r>
            <a:r>
              <a:rPr lang="en-US" dirty="0" smtClean="0">
                <a:solidFill>
                  <a:srgbClr val="577204"/>
                </a:solidFill>
              </a:rPr>
              <a:t>&amp; Rainfall Extremes Across Disciplines) </a:t>
            </a:r>
            <a:r>
              <a:rPr lang="en-US" dirty="0" smtClean="0">
                <a:solidFill>
                  <a:srgbClr val="336699"/>
                </a:solidFill>
              </a:rPr>
              <a:t>workshops </a:t>
            </a:r>
          </a:p>
          <a:p>
            <a:r>
              <a:rPr lang="en-US" dirty="0" smtClean="0">
                <a:solidFill>
                  <a:srgbClr val="336699"/>
                </a:solidFill>
              </a:rPr>
              <a:t>Bring together hydrology, meteorology, sociology, history Ph.D. students</a:t>
            </a:r>
            <a:endParaRPr lang="en-US" dirty="0">
              <a:solidFill>
                <a:srgbClr val="336699"/>
              </a:solidFill>
            </a:endParaRPr>
          </a:p>
        </p:txBody>
      </p:sp>
      <p:pic>
        <p:nvPicPr>
          <p:cNvPr id="6" name="Content Placeholder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387038" y="3657600"/>
            <a:ext cx="5680762" cy="3124200"/>
          </a:xfrm>
          <a:prstGeom prst="rect">
            <a:avLst/>
          </a:prstGeom>
        </p:spPr>
      </p:pic>
      <p:pic>
        <p:nvPicPr>
          <p:cNvPr id="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038600"/>
            <a:ext cx="3591244"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06507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7084"/>
            <a:ext cx="8839200" cy="679716"/>
          </a:xfrm>
        </p:spPr>
        <p:txBody>
          <a:bodyPr>
            <a:noAutofit/>
          </a:bodyPr>
          <a:lstStyle/>
          <a:p>
            <a:r>
              <a:rPr lang="en-US" dirty="0">
                <a:latin typeface="+mn-lt"/>
                <a:cs typeface="Helvetica"/>
              </a:rPr>
              <a:t>Statistician describing extreme value theory to </a:t>
            </a:r>
            <a:r>
              <a:rPr lang="en-US" dirty="0" smtClean="0">
                <a:latin typeface="+mn-lt"/>
                <a:cs typeface="Helvetica"/>
              </a:rPr>
              <a:t>hydrologist, economist, historian &amp; meteorologist</a:t>
            </a:r>
            <a:r>
              <a:rPr lang="en-US" dirty="0">
                <a:latin typeface="+mn-lt"/>
                <a:cs typeface="Helvetica"/>
              </a:rPr>
              <a:t/>
            </a:r>
            <a:br>
              <a:rPr lang="en-US" dirty="0">
                <a:latin typeface="+mn-lt"/>
                <a:cs typeface="Helvetica"/>
              </a:rPr>
            </a:br>
            <a:endParaRPr lang="en-US" dirty="0">
              <a:latin typeface="+mn-lt"/>
            </a:endParaRPr>
          </a:p>
        </p:txBody>
      </p:sp>
      <p:pic>
        <p:nvPicPr>
          <p:cNvPr id="6" name="Picture 5" descr="spread2013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1000" y="1183257"/>
            <a:ext cx="4267200" cy="2398143"/>
          </a:xfrm>
          <a:prstGeom prst="rect">
            <a:avLst/>
          </a:prstGeom>
        </p:spPr>
      </p:pic>
      <p:sp>
        <p:nvSpPr>
          <p:cNvPr id="3" name="Rectangle 2"/>
          <p:cNvSpPr/>
          <p:nvPr/>
        </p:nvSpPr>
        <p:spPr>
          <a:xfrm>
            <a:off x="152400" y="3517880"/>
            <a:ext cx="8991600" cy="3416320"/>
          </a:xfrm>
          <a:prstGeom prst="rect">
            <a:avLst/>
          </a:prstGeom>
        </p:spPr>
        <p:txBody>
          <a:bodyPr wrap="square">
            <a:spAutoFit/>
          </a:bodyPr>
          <a:lstStyle/>
          <a:p>
            <a:r>
              <a:rPr lang="en-US" sz="2400" b="1" dirty="0" smtClean="0">
                <a:latin typeface="+mn-lt"/>
              </a:rPr>
              <a:t>One </a:t>
            </a:r>
            <a:r>
              <a:rPr lang="en-US" sz="2400" b="1" dirty="0">
                <a:latin typeface="+mn-lt"/>
              </a:rPr>
              <a:t>of the strongpoints of the workshop was how it opened my eyes to how other fields look at flood events</a:t>
            </a:r>
          </a:p>
          <a:p>
            <a:endParaRPr lang="en-US" sz="2400" b="1" dirty="0" smtClean="0">
              <a:solidFill>
                <a:srgbClr val="800000"/>
              </a:solidFill>
              <a:latin typeface="+mn-lt"/>
            </a:endParaRPr>
          </a:p>
          <a:p>
            <a:r>
              <a:rPr lang="en-US" sz="2400" b="1" dirty="0" smtClean="0">
                <a:solidFill>
                  <a:srgbClr val="800000"/>
                </a:solidFill>
                <a:latin typeface="+mn-lt"/>
              </a:rPr>
              <a:t>Interdisciplinary </a:t>
            </a:r>
            <a:r>
              <a:rPr lang="en-US" sz="2400" b="1" dirty="0">
                <a:solidFill>
                  <a:srgbClr val="800000"/>
                </a:solidFill>
                <a:latin typeface="+mn-lt"/>
              </a:rPr>
              <a:t>research is inherently difficult, but the workshop reminded me that it's one of life's fun challenges. I feel reinvigorated &amp;</a:t>
            </a:r>
            <a:r>
              <a:rPr lang="en-US" sz="2400" b="1" dirty="0" smtClean="0">
                <a:solidFill>
                  <a:srgbClr val="800000"/>
                </a:solidFill>
                <a:latin typeface="+mn-lt"/>
              </a:rPr>
              <a:t> </a:t>
            </a:r>
            <a:r>
              <a:rPr lang="en-US" sz="2400" b="1" dirty="0">
                <a:solidFill>
                  <a:srgbClr val="800000"/>
                </a:solidFill>
                <a:latin typeface="+mn-lt"/>
              </a:rPr>
              <a:t>optimistic about doing good </a:t>
            </a:r>
            <a:r>
              <a:rPr lang="en-US" sz="2400" b="1" dirty="0" smtClean="0">
                <a:solidFill>
                  <a:srgbClr val="800000"/>
                </a:solidFill>
                <a:latin typeface="+mn-lt"/>
              </a:rPr>
              <a:t>science</a:t>
            </a:r>
          </a:p>
          <a:p>
            <a:endParaRPr lang="en-US" sz="2400" b="1" dirty="0">
              <a:solidFill>
                <a:srgbClr val="800000"/>
              </a:solidFill>
              <a:latin typeface="+mn-lt"/>
            </a:endParaRPr>
          </a:p>
          <a:p>
            <a:r>
              <a:rPr lang="en-US" sz="2400" b="1" dirty="0">
                <a:latin typeface="+mn-lt"/>
              </a:rPr>
              <a:t>I have so much more insight into the social science perspective &amp;</a:t>
            </a:r>
            <a:r>
              <a:rPr lang="en-US" sz="2400" b="1" dirty="0" smtClean="0">
                <a:latin typeface="+mn-lt"/>
              </a:rPr>
              <a:t> </a:t>
            </a:r>
            <a:r>
              <a:rPr lang="en-US" sz="2400" b="1" dirty="0">
                <a:latin typeface="+mn-lt"/>
              </a:rPr>
              <a:t>their methods after this workshop</a:t>
            </a:r>
          </a:p>
        </p:txBody>
      </p:sp>
      <p:sp>
        <p:nvSpPr>
          <p:cNvPr id="7" name="Rectangle 6"/>
          <p:cNvSpPr/>
          <p:nvPr/>
        </p:nvSpPr>
        <p:spPr>
          <a:xfrm>
            <a:off x="4953000" y="2819400"/>
            <a:ext cx="3657600" cy="523220"/>
          </a:xfrm>
          <a:prstGeom prst="rect">
            <a:avLst/>
          </a:prstGeom>
        </p:spPr>
        <p:txBody>
          <a:bodyPr wrap="square">
            <a:spAutoFit/>
          </a:bodyPr>
          <a:lstStyle/>
          <a:p>
            <a:r>
              <a:rPr lang="en-US" b="1" dirty="0">
                <a:solidFill>
                  <a:srgbClr val="008000"/>
                </a:solidFill>
                <a:latin typeface="Calibri"/>
              </a:rPr>
              <a:t>SPREAD </a:t>
            </a:r>
            <a:r>
              <a:rPr lang="en-US" b="1" dirty="0">
                <a:solidFill>
                  <a:prstClr val="black"/>
                </a:solidFill>
                <a:latin typeface="Calibri"/>
              </a:rPr>
              <a:t>Comments</a:t>
            </a:r>
            <a:endParaRPr lang="en-US" dirty="0"/>
          </a:p>
        </p:txBody>
      </p:sp>
    </p:spTree>
    <p:extLst>
      <p:ext uri="{BB962C8B-B14F-4D97-AF65-F5344CB8AC3E}">
        <p14:creationId xmlns:p14="http://schemas.microsoft.com/office/powerpoint/2010/main" val="89039967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229600" cy="1143000"/>
          </a:xfrm>
        </p:spPr>
        <p:txBody>
          <a:bodyPr/>
          <a:lstStyle/>
          <a:p>
            <a:r>
              <a:rPr lang="en-US" dirty="0" smtClean="0">
                <a:solidFill>
                  <a:srgbClr val="800000"/>
                </a:solidFill>
              </a:rPr>
              <a:t>*Isabelle Ruin </a:t>
            </a:r>
            <a:r>
              <a:rPr lang="en-US" dirty="0" smtClean="0"/>
              <a:t>&amp; colleagues in Grenoble, France </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68190" r="-68190"/>
          <a:stretch>
            <a:fillRect/>
          </a:stretch>
        </p:blipFill>
        <p:spPr>
          <a:xfrm>
            <a:off x="5222921" y="609600"/>
            <a:ext cx="3463879" cy="1905000"/>
          </a:xfrm>
        </p:spPr>
      </p:pic>
      <p:pic>
        <p:nvPicPr>
          <p:cNvPr id="5" name="Picture 4"/>
          <p:cNvPicPr>
            <a:picLocks noChangeAspect="1"/>
          </p:cNvPicPr>
          <p:nvPr/>
        </p:nvPicPr>
        <p:blipFill>
          <a:blip r:embed="rId3"/>
          <a:stretch>
            <a:fillRect/>
          </a:stretch>
        </p:blipFill>
        <p:spPr>
          <a:xfrm>
            <a:off x="7772400" y="600113"/>
            <a:ext cx="1209548" cy="1457287"/>
          </a:xfrm>
          <a:prstGeom prst="rect">
            <a:avLst/>
          </a:prstGeom>
        </p:spPr>
      </p:pic>
      <p:grpSp>
        <p:nvGrpSpPr>
          <p:cNvPr id="6" name="Group 2"/>
          <p:cNvGrpSpPr>
            <a:grpSpLocks/>
          </p:cNvGrpSpPr>
          <p:nvPr/>
        </p:nvGrpSpPr>
        <p:grpSpPr bwMode="auto">
          <a:xfrm>
            <a:off x="533502" y="2582670"/>
            <a:ext cx="2133600" cy="2827338"/>
            <a:chOff x="374" y="421"/>
            <a:chExt cx="1494" cy="1979"/>
          </a:xfrm>
        </p:grpSpPr>
        <p:sp>
          <p:nvSpPr>
            <p:cNvPr id="7" name="Rectangle 3"/>
            <p:cNvSpPr>
              <a:spLocks/>
            </p:cNvSpPr>
            <p:nvPr/>
          </p:nvSpPr>
          <p:spPr bwMode="auto">
            <a:xfrm>
              <a:off x="374" y="421"/>
              <a:ext cx="1494" cy="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6575" bIns="0"/>
            <a:lstStyle/>
            <a:p>
              <a:pPr marL="36513" algn="ctr" defTabSz="822325"/>
              <a:r>
                <a:rPr lang="en-US" sz="2400" b="1" dirty="0">
                  <a:solidFill>
                    <a:srgbClr val="000090"/>
                  </a:solidFill>
                  <a:latin typeface="+mn-lt"/>
                  <a:sym typeface="Gill Sans" charset="0"/>
                </a:rPr>
                <a:t>Extreme speed of watershed responses</a:t>
              </a:r>
            </a:p>
            <a:p>
              <a:pPr marL="36513" algn="ctr" defTabSz="822325"/>
              <a:endParaRPr lang="en-US" dirty="0">
                <a:solidFill>
                  <a:srgbClr val="000090"/>
                </a:solidFill>
                <a:latin typeface="+mn-lt"/>
                <a:sym typeface="Gill Sans" charset="0"/>
              </a:endParaRPr>
            </a:p>
            <a:p>
              <a:pPr marL="36513" algn="ctr" defTabSz="822325"/>
              <a:endParaRPr lang="en-US" dirty="0">
                <a:solidFill>
                  <a:srgbClr val="000090"/>
                </a:solidFill>
                <a:latin typeface="+mn-lt"/>
                <a:sym typeface="Gill Sans" charset="0"/>
              </a:endParaRPr>
            </a:p>
            <a:p>
              <a:pPr marL="36513" defTabSz="822325"/>
              <a:endParaRPr lang="en-US" b="1" dirty="0">
                <a:solidFill>
                  <a:srgbClr val="000090"/>
                </a:solidFill>
                <a:latin typeface="+mn-lt"/>
                <a:sym typeface="Gill Sans" charset="0"/>
              </a:endParaRPr>
            </a:p>
            <a:p>
              <a:pPr marL="36513" algn="ctr" defTabSz="822325"/>
              <a:r>
                <a:rPr lang="en-US" sz="2400" b="1" dirty="0">
                  <a:solidFill>
                    <a:srgbClr val="000090"/>
                  </a:solidFill>
                  <a:latin typeface="+mn-lt"/>
                  <a:sym typeface="Gill Sans" charset="0"/>
                </a:rPr>
                <a:t>Extremely short lead-time for warnings</a:t>
              </a:r>
            </a:p>
          </p:txBody>
        </p:sp>
        <p:sp>
          <p:nvSpPr>
            <p:cNvPr id="8" name="AutoShape 4"/>
            <p:cNvSpPr>
              <a:spLocks/>
            </p:cNvSpPr>
            <p:nvPr/>
          </p:nvSpPr>
          <p:spPr bwMode="auto">
            <a:xfrm rot="16200000" flipH="1">
              <a:off x="1185" y="1536"/>
              <a:ext cx="637" cy="232"/>
            </a:xfrm>
            <a:prstGeom prst="rightArrow">
              <a:avLst>
                <a:gd name="adj1" fmla="val 50000"/>
                <a:gd name="adj2" fmla="val 96480"/>
              </a:avLst>
            </a:prstGeom>
            <a:solidFill>
              <a:schemeClr val="accent1"/>
            </a:solidFill>
            <a:ln w="9525">
              <a:solidFill>
                <a:schemeClr val="tx1"/>
              </a:solidFill>
              <a:miter lim="800000"/>
              <a:headEnd/>
              <a:tailEnd/>
            </a:ln>
          </p:spPr>
          <p:txBody>
            <a:bodyPr vert="eaVert"/>
            <a:lstStyle/>
            <a:p>
              <a:pPr marL="908050" indent="-436563">
                <a:spcBef>
                  <a:spcPct val="20000"/>
                </a:spcBef>
                <a:buClr>
                  <a:srgbClr val="CCFF99"/>
                </a:buClr>
              </a:pPr>
              <a:endParaRPr lang="en-US"/>
            </a:p>
            <a:p>
              <a:pPr marL="908050" indent="-436563">
                <a:spcBef>
                  <a:spcPct val="20000"/>
                </a:spcBef>
                <a:buClr>
                  <a:srgbClr val="CCFF99"/>
                </a:buClr>
              </a:pPr>
              <a:endParaRPr lang="en-US"/>
            </a:p>
            <a:p>
              <a:pPr marL="908050" indent="-436563">
                <a:spcBef>
                  <a:spcPct val="20000"/>
                </a:spcBef>
                <a:buClr>
                  <a:srgbClr val="CCFF99"/>
                </a:buClr>
              </a:pPr>
              <a:endParaRPr lang="en-US"/>
            </a:p>
          </p:txBody>
        </p:sp>
      </p:grpSp>
      <p:pic>
        <p:nvPicPr>
          <p:cNvPr id="9"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43200" y="1780761"/>
            <a:ext cx="6400800" cy="522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0067" y="457200"/>
            <a:ext cx="6214533" cy="523220"/>
          </a:xfrm>
          <a:prstGeom prst="rect">
            <a:avLst/>
          </a:prstGeom>
        </p:spPr>
        <p:txBody>
          <a:bodyPr wrap="square">
            <a:spAutoFit/>
          </a:bodyPr>
          <a:lstStyle/>
          <a:p>
            <a:r>
              <a:rPr lang="en-US" b="1" dirty="0">
                <a:solidFill>
                  <a:srgbClr val="800000"/>
                </a:solidFill>
                <a:latin typeface="+mn-lt"/>
                <a:cs typeface="Arial" charset="0"/>
                <a:sym typeface="Optima" charset="0"/>
              </a:rPr>
              <a:t>N</a:t>
            </a:r>
            <a:r>
              <a:rPr lang="en-US" b="1" dirty="0" smtClean="0">
                <a:solidFill>
                  <a:srgbClr val="800000"/>
                </a:solidFill>
                <a:latin typeface="+mn-lt"/>
                <a:cs typeface="Arial" charset="0"/>
                <a:sym typeface="Optima" charset="0"/>
              </a:rPr>
              <a:t>ew </a:t>
            </a:r>
            <a:r>
              <a:rPr lang="en-US" b="1" dirty="0">
                <a:solidFill>
                  <a:srgbClr val="800000"/>
                </a:solidFill>
                <a:latin typeface="+mn-lt"/>
                <a:cs typeface="Arial" charset="0"/>
                <a:sym typeface="Optima" charset="0"/>
              </a:rPr>
              <a:t>time/space analysis </a:t>
            </a:r>
            <a:endParaRPr lang="en-US" b="1" dirty="0">
              <a:solidFill>
                <a:srgbClr val="800000"/>
              </a:solidFill>
              <a:latin typeface="+mn-lt"/>
            </a:endParaRPr>
          </a:p>
        </p:txBody>
      </p:sp>
      <p:sp>
        <p:nvSpPr>
          <p:cNvPr id="10" name="TextBox 9"/>
          <p:cNvSpPr txBox="1"/>
          <p:nvPr/>
        </p:nvSpPr>
        <p:spPr>
          <a:xfrm>
            <a:off x="78636" y="838200"/>
            <a:ext cx="5788764" cy="954107"/>
          </a:xfrm>
          <a:prstGeom prst="rect">
            <a:avLst/>
          </a:prstGeom>
          <a:noFill/>
        </p:spPr>
        <p:txBody>
          <a:bodyPr wrap="none" rtlCol="0">
            <a:spAutoFit/>
          </a:bodyPr>
          <a:lstStyle/>
          <a:p>
            <a:r>
              <a:rPr lang="en-US" b="1" dirty="0" smtClean="0">
                <a:latin typeface="+mn-lt"/>
              </a:rPr>
              <a:t>For floods: comparison of behavior of</a:t>
            </a:r>
          </a:p>
          <a:p>
            <a:r>
              <a:rPr lang="en-US" b="1" dirty="0">
                <a:latin typeface="+mn-lt"/>
              </a:rPr>
              <a:t>b</a:t>
            </a:r>
            <a:r>
              <a:rPr lang="en-US" b="1" dirty="0" smtClean="0">
                <a:latin typeface="+mn-lt"/>
              </a:rPr>
              <a:t>asins, precipitation &amp; people</a:t>
            </a:r>
            <a:endParaRPr lang="en-US" b="1" dirty="0">
              <a:latin typeface="+mn-lt"/>
            </a:endParaRPr>
          </a:p>
        </p:txBody>
      </p:sp>
    </p:spTree>
    <p:extLst>
      <p:ext uri="{BB962C8B-B14F-4D97-AF65-F5344CB8AC3E}">
        <p14:creationId xmlns:p14="http://schemas.microsoft.com/office/powerpoint/2010/main" val="206992397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67"/>
            <a:ext cx="8686800" cy="1143000"/>
          </a:xfrm>
        </p:spPr>
        <p:txBody>
          <a:bodyPr>
            <a:normAutofit fontScale="90000"/>
          </a:bodyPr>
          <a:lstStyle/>
          <a:p>
            <a:r>
              <a:rPr lang="en-US" dirty="0" smtClean="0"/>
              <a:t>Research</a:t>
            </a:r>
            <a:r>
              <a:rPr lang="en-US" dirty="0"/>
              <a:t> </a:t>
            </a:r>
            <a:r>
              <a:rPr lang="en-US" dirty="0" smtClean="0"/>
              <a:t>c</a:t>
            </a:r>
            <a:r>
              <a:rPr dirty="0" smtClean="0"/>
              <a:t>ollaboration funded by NSF</a:t>
            </a:r>
            <a:r>
              <a:rPr lang="en-US" dirty="0" smtClean="0"/>
              <a:t>, NOAA</a:t>
            </a:r>
            <a:r>
              <a:rPr dirty="0" smtClean="0"/>
              <a:t> </a:t>
            </a:r>
            <a:r>
              <a:rPr lang="en-US" dirty="0" smtClean="0"/>
              <a:t>&amp;</a:t>
            </a:r>
            <a:r>
              <a:rPr dirty="0" smtClean="0"/>
              <a:t> Dallas/Fort Worth Council of</a:t>
            </a:r>
            <a:r>
              <a:rPr lang="en-US" dirty="0" smtClean="0"/>
              <a:t> </a:t>
            </a:r>
            <a:r>
              <a:rPr dirty="0" smtClean="0"/>
              <a:t>Governments</a:t>
            </a:r>
            <a:r>
              <a:rPr lang="en-US" dirty="0" smtClean="0"/>
              <a:t> </a:t>
            </a:r>
            <a:endParaRPr lang="en-US" dirty="0"/>
          </a:p>
        </p:txBody>
      </p:sp>
      <p:sp>
        <p:nvSpPr>
          <p:cNvPr id="3" name="Content Placeholder 2"/>
          <p:cNvSpPr>
            <a:spLocks noGrp="1"/>
          </p:cNvSpPr>
          <p:nvPr>
            <p:ph sz="half" idx="1"/>
          </p:nvPr>
        </p:nvSpPr>
        <p:spPr>
          <a:xfrm>
            <a:off x="118533" y="1219200"/>
            <a:ext cx="5063067" cy="3276600"/>
          </a:xfrm>
        </p:spPr>
        <p:txBody>
          <a:bodyPr>
            <a:normAutofit fontScale="92500"/>
          </a:bodyPr>
          <a:lstStyle/>
          <a:p>
            <a:r>
              <a:rPr lang="en-US" sz="2400" dirty="0" smtClean="0"/>
              <a:t>Develop mobile warnings based on personal vulnerability</a:t>
            </a:r>
          </a:p>
          <a:p>
            <a:r>
              <a:rPr lang="en-US" sz="2400" dirty="0" smtClean="0"/>
              <a:t>Interdisciplinary post flood assessment: </a:t>
            </a:r>
            <a:r>
              <a:rPr lang="en-US" sz="2400" dirty="0" smtClean="0">
                <a:solidFill>
                  <a:srgbClr val="800000"/>
                </a:solidFill>
              </a:rPr>
              <a:t>Physical &amp; social scientists, engineers &amp; policy </a:t>
            </a:r>
            <a:r>
              <a:rPr lang="en-US" sz="2400" dirty="0">
                <a:solidFill>
                  <a:srgbClr val="800000"/>
                </a:solidFill>
              </a:rPr>
              <a:t>makers </a:t>
            </a:r>
            <a:endParaRPr lang="en-US" sz="2400" dirty="0" smtClean="0">
              <a:solidFill>
                <a:srgbClr val="800000"/>
              </a:solidFill>
            </a:endParaRPr>
          </a:p>
          <a:p>
            <a:pPr marL="0" indent="0">
              <a:buNone/>
            </a:pPr>
            <a:r>
              <a:rPr lang="en-US" sz="2400" i="1" dirty="0">
                <a:solidFill>
                  <a:schemeClr val="tx2"/>
                </a:solidFill>
              </a:rPr>
              <a:t> </a:t>
            </a:r>
            <a:r>
              <a:rPr lang="en-US" sz="2400" i="1" dirty="0" smtClean="0">
                <a:solidFill>
                  <a:schemeClr val="tx2"/>
                </a:solidFill>
              </a:rPr>
              <a:t>Social </a:t>
            </a:r>
            <a:r>
              <a:rPr lang="en-US" sz="2400" i="1" dirty="0">
                <a:solidFill>
                  <a:schemeClr val="tx2"/>
                </a:solidFill>
              </a:rPr>
              <a:t>science research follow up </a:t>
            </a:r>
            <a:r>
              <a:rPr lang="en-US" sz="2400" i="1" dirty="0" smtClean="0">
                <a:solidFill>
                  <a:schemeClr val="tx2"/>
                </a:solidFill>
              </a:rPr>
              <a:t>/ why </a:t>
            </a:r>
            <a:r>
              <a:rPr lang="en-US" sz="2400" i="1" dirty="0">
                <a:solidFill>
                  <a:schemeClr val="tx2"/>
                </a:solidFill>
              </a:rPr>
              <a:t>did you do what you did</a:t>
            </a:r>
            <a:r>
              <a:rPr lang="en-US" sz="2400" i="1" dirty="0" smtClean="0">
                <a:solidFill>
                  <a:schemeClr val="tx2"/>
                </a:solidFill>
              </a:rPr>
              <a:t>?</a:t>
            </a:r>
          </a:p>
          <a:p>
            <a:pPr marL="0" indent="0">
              <a:buNone/>
            </a:pPr>
            <a:endParaRPr lang="en-US" sz="2400" dirty="0"/>
          </a:p>
        </p:txBody>
      </p:sp>
      <p:pic>
        <p:nvPicPr>
          <p:cNvPr id="6" name="Picture 5" descr="umbrella.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5600" y="4572000"/>
            <a:ext cx="2226942" cy="2057400"/>
          </a:xfrm>
          <a:prstGeom prst="rect">
            <a:avLst/>
          </a:prstGeom>
        </p:spPr>
      </p:pic>
      <p:pic>
        <p:nvPicPr>
          <p:cNvPr id="8" name="Content Placeholder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 y="5105400"/>
            <a:ext cx="2336800" cy="1752600"/>
          </a:xfrm>
          <a:prstGeom prst="rect">
            <a:avLst/>
          </a:prstGeom>
          <a:noFill/>
          <a:ln w="9525">
            <a:noFill/>
            <a:miter lim="800000"/>
            <a:headEnd/>
            <a:tailEnd/>
          </a:ln>
          <a:effectLst/>
        </p:spPr>
      </p:pic>
      <p:sp>
        <p:nvSpPr>
          <p:cNvPr id="10" name="Rectangle 9"/>
          <p:cNvSpPr/>
          <p:nvPr/>
        </p:nvSpPr>
        <p:spPr>
          <a:xfrm>
            <a:off x="7870988" y="6400800"/>
            <a:ext cx="1196812" cy="400110"/>
          </a:xfrm>
          <a:prstGeom prst="rect">
            <a:avLst/>
          </a:prstGeom>
        </p:spPr>
        <p:txBody>
          <a:bodyPr wrap="none">
            <a:spAutoFit/>
          </a:bodyPr>
          <a:lstStyle/>
          <a:p>
            <a:r>
              <a:rPr lang="pt-BR" sz="2000" dirty="0" smtClean="0">
                <a:solidFill>
                  <a:schemeClr val="bg1"/>
                </a:solidFill>
              </a:rPr>
              <a:t>Stan </a:t>
            </a:r>
            <a:r>
              <a:rPr lang="pt-BR" sz="2000" dirty="0" err="1" smtClean="0">
                <a:solidFill>
                  <a:schemeClr val="bg1"/>
                </a:solidFill>
              </a:rPr>
              <a:t>Lim</a:t>
            </a:r>
            <a:r>
              <a:rPr lang="pt-BR" sz="2000" dirty="0" smtClean="0">
                <a:solidFill>
                  <a:schemeClr val="bg1"/>
                </a:solidFill>
              </a:rPr>
              <a:t> </a:t>
            </a:r>
            <a:endParaRPr lang="en-US" sz="2000" dirty="0">
              <a:solidFill>
                <a:schemeClr val="bg1"/>
              </a:solidFill>
            </a:endParaRPr>
          </a:p>
        </p:txBody>
      </p:sp>
      <p:sp>
        <p:nvSpPr>
          <p:cNvPr id="4" name="TextBox 3"/>
          <p:cNvSpPr txBox="1"/>
          <p:nvPr/>
        </p:nvSpPr>
        <p:spPr>
          <a:xfrm>
            <a:off x="228600" y="4419600"/>
            <a:ext cx="3925649" cy="523220"/>
          </a:xfrm>
          <a:prstGeom prst="rect">
            <a:avLst/>
          </a:prstGeom>
          <a:solidFill>
            <a:schemeClr val="tx1">
              <a:lumMod val="20000"/>
              <a:lumOff val="80000"/>
              <a:alpha val="85000"/>
            </a:schemeClr>
          </a:solidFill>
        </p:spPr>
        <p:txBody>
          <a:bodyPr wrap="none" rtlCol="0">
            <a:spAutoFit/>
          </a:bodyPr>
          <a:lstStyle/>
          <a:p>
            <a:r>
              <a:rPr lang="en-US" b="1" dirty="0" smtClean="0">
                <a:latin typeface="+mn-lt"/>
              </a:rPr>
              <a:t>Precision in time </a:t>
            </a:r>
            <a:r>
              <a:rPr lang="en-US" b="1" dirty="0">
                <a:latin typeface="+mn-lt"/>
              </a:rPr>
              <a:t>&amp;</a:t>
            </a:r>
            <a:r>
              <a:rPr lang="en-US" b="1" dirty="0" smtClean="0">
                <a:latin typeface="+mn-lt"/>
              </a:rPr>
              <a:t> space </a:t>
            </a:r>
            <a:endParaRPr lang="en-US" b="1" dirty="0">
              <a:latin typeface="+mn-lt"/>
            </a:endParaRPr>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67300" y="1405467"/>
            <a:ext cx="3924300" cy="2785533"/>
          </a:xfrm>
          <a:prstGeom prst="rect">
            <a:avLst/>
          </a:prstGeom>
        </p:spPr>
      </p:pic>
    </p:spTree>
    <p:extLst>
      <p:ext uri="{BB962C8B-B14F-4D97-AF65-F5344CB8AC3E}">
        <p14:creationId xmlns:p14="http://schemas.microsoft.com/office/powerpoint/2010/main" val="31371154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43000"/>
          </a:xfrm>
        </p:spPr>
        <p:txBody>
          <a:bodyPr/>
          <a:lstStyle/>
          <a:p>
            <a:r>
              <a:rPr dirty="0" smtClean="0"/>
              <a:t>Real-time cameras inform all stakeholders </a:t>
            </a:r>
            <a:r>
              <a:rPr lang="en-US" dirty="0"/>
              <a:t>&amp;</a:t>
            </a:r>
            <a:r>
              <a:rPr dirty="0" smtClean="0"/>
              <a:t> officials</a:t>
            </a:r>
            <a:endParaRPr lang="en-US" dirty="0"/>
          </a:p>
        </p:txBody>
      </p:sp>
      <p:sp>
        <p:nvSpPr>
          <p:cNvPr id="3" name="Text Placeholder 2"/>
          <p:cNvSpPr>
            <a:spLocks noGrp="1"/>
          </p:cNvSpPr>
          <p:nvPr>
            <p:ph type="body" idx="1"/>
          </p:nvPr>
        </p:nvSpPr>
        <p:spPr>
          <a:xfrm>
            <a:off x="457200" y="3124200"/>
            <a:ext cx="3733800" cy="639762"/>
          </a:xfrm>
        </p:spPr>
        <p:txBody>
          <a:bodyPr>
            <a:noAutofit/>
          </a:bodyPr>
          <a:lstStyle/>
          <a:p>
            <a:r>
              <a:rPr lang="en-US" dirty="0" smtClean="0"/>
              <a:t>Tailoring warnings to where people ARE &amp; where they NEED them</a:t>
            </a:r>
            <a:endParaRPr lang="en-US" dirty="0"/>
          </a:p>
          <a:p>
            <a:r>
              <a:rPr lang="en-US" dirty="0" smtClean="0">
                <a:solidFill>
                  <a:srgbClr val="7F7F7F"/>
                </a:solidFill>
              </a:rPr>
              <a:t>New tools observe actual behavior – </a:t>
            </a:r>
            <a:r>
              <a:rPr lang="en-US"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NOT what people say they would do </a:t>
            </a:r>
            <a:endParaRPr lang="en-US"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0974" y="4020539"/>
            <a:ext cx="4758226" cy="2761261"/>
          </a:xfrm>
          <a:prstGeom prst="rect">
            <a:avLst/>
          </a:prstGeom>
        </p:spPr>
      </p:pic>
      <p:sp>
        <p:nvSpPr>
          <p:cNvPr id="11" name="Rectangle 10"/>
          <p:cNvSpPr/>
          <p:nvPr/>
        </p:nvSpPr>
        <p:spPr>
          <a:xfrm>
            <a:off x="1066800" y="6019800"/>
            <a:ext cx="2971800" cy="707886"/>
          </a:xfrm>
          <a:prstGeom prst="rect">
            <a:avLst/>
          </a:prstGeom>
        </p:spPr>
        <p:txBody>
          <a:bodyPr wrap="square">
            <a:spAutoFit/>
          </a:bodyPr>
          <a:lstStyle/>
          <a:p>
            <a:r>
              <a:rPr lang="en-US" sz="2000" dirty="0">
                <a:solidFill>
                  <a:srgbClr val="FFFFFF"/>
                </a:solidFill>
                <a:latin typeface="+mn-lt"/>
              </a:rPr>
              <a:t>Helen H. Richardson</a:t>
            </a:r>
            <a:r>
              <a:rPr lang="en-US" sz="2000" dirty="0" smtClean="0">
                <a:solidFill>
                  <a:srgbClr val="FFFFFF"/>
                </a:solidFill>
                <a:latin typeface="+mn-lt"/>
              </a:rPr>
              <a:t>/</a:t>
            </a:r>
          </a:p>
          <a:p>
            <a:r>
              <a:rPr lang="en-US" sz="2000" dirty="0" smtClean="0">
                <a:solidFill>
                  <a:srgbClr val="FFFFFF"/>
                </a:solidFill>
                <a:latin typeface="+mn-lt"/>
              </a:rPr>
              <a:t> </a:t>
            </a:r>
            <a:r>
              <a:rPr lang="en-US" sz="2000" dirty="0">
                <a:solidFill>
                  <a:srgbClr val="FFFFFF"/>
                </a:solidFill>
                <a:latin typeface="+mn-lt"/>
              </a:rPr>
              <a:t>The </a:t>
            </a:r>
            <a:r>
              <a:rPr lang="en-US" sz="2000" dirty="0" smtClean="0">
                <a:solidFill>
                  <a:srgbClr val="FFFFFF"/>
                </a:solidFill>
                <a:latin typeface="+mn-lt"/>
              </a:rPr>
              <a:t>Denver Post</a:t>
            </a:r>
            <a:endParaRPr lang="en-US" sz="2000" dirty="0">
              <a:solidFill>
                <a:srgbClr val="FFFFFF"/>
              </a:solidFill>
              <a:latin typeface="+mn-lt"/>
            </a:endParaRPr>
          </a:p>
        </p:txBody>
      </p:sp>
      <p:pic>
        <p:nvPicPr>
          <p:cNvPr id="12" name="Content Placeholder 11" descr="Flasher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rot="5400000">
            <a:off x="4968827" y="3861907"/>
            <a:ext cx="3428999" cy="2546253"/>
          </a:xfrm>
          <a:prstGeom prst="rect">
            <a:avLst/>
          </a:prstGeom>
          <a:noFill/>
          <a:ln w="9525">
            <a:noFill/>
            <a:miter lim="800000"/>
            <a:headEnd/>
            <a:tailEnd/>
          </a:ln>
        </p:spPr>
      </p:pic>
      <p:pic>
        <p:nvPicPr>
          <p:cNvPr id="8" name="Picture 7"/>
          <p:cNvPicPr>
            <a:picLocks noChangeAspect="1"/>
          </p:cNvPicPr>
          <p:nvPr/>
        </p:nvPicPr>
        <p:blipFill>
          <a:blip r:embed="rId5"/>
          <a:stretch>
            <a:fillRect/>
          </a:stretch>
        </p:blipFill>
        <p:spPr>
          <a:xfrm>
            <a:off x="4241800" y="609600"/>
            <a:ext cx="4368800" cy="2902905"/>
          </a:xfrm>
          <a:prstGeom prst="rect">
            <a:avLst/>
          </a:prstGeom>
        </p:spPr>
      </p:pic>
    </p:spTree>
    <p:extLst>
      <p:ext uri="{BB962C8B-B14F-4D97-AF65-F5344CB8AC3E}">
        <p14:creationId xmlns:p14="http://schemas.microsoft.com/office/powerpoint/2010/main" val="41029494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990600"/>
            <a:ext cx="8991600" cy="1143000"/>
          </a:xfrm>
        </p:spPr>
        <p:txBody>
          <a:bodyPr>
            <a:noAutofit/>
          </a:bodyPr>
          <a:lstStyle/>
          <a:p>
            <a:r>
              <a:rPr lang="en-US" dirty="0" smtClean="0"/>
              <a:t>Today’s goal:  Spark interest in learning more </a:t>
            </a:r>
            <a:br>
              <a:rPr lang="en-US" dirty="0" smtClean="0"/>
            </a:br>
            <a:r>
              <a:rPr lang="en-US" dirty="0" smtClean="0">
                <a:solidFill>
                  <a:srgbClr val="800000"/>
                </a:solidFill>
              </a:rPr>
              <a:t> - for those </a:t>
            </a:r>
            <a:r>
              <a:rPr lang="en-US"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new</a:t>
            </a:r>
            <a:r>
              <a:rPr lang="en-US" dirty="0" smtClean="0">
                <a:solidFill>
                  <a:srgbClr val="800000"/>
                </a:solidFill>
              </a:rPr>
              <a:t> to the intersection of social science</a:t>
            </a:r>
            <a:br>
              <a:rPr lang="en-US" dirty="0" smtClean="0">
                <a:solidFill>
                  <a:srgbClr val="800000"/>
                </a:solidFill>
              </a:rPr>
            </a:br>
            <a:r>
              <a:rPr lang="en-US" dirty="0">
                <a:solidFill>
                  <a:srgbClr val="800000"/>
                </a:solidFill>
              </a:rPr>
              <a:t> </a:t>
            </a:r>
            <a:r>
              <a:rPr lang="en-US" dirty="0" smtClean="0">
                <a:solidFill>
                  <a:srgbClr val="800000"/>
                </a:solidFill>
              </a:rPr>
              <a:t>  &amp; meteorology &amp; </a:t>
            </a:r>
            <a:br>
              <a:rPr lang="en-US" dirty="0" smtClean="0">
                <a:solidFill>
                  <a:srgbClr val="800000"/>
                </a:solidFill>
              </a:rPr>
            </a:br>
            <a:r>
              <a:rPr lang="en-US" dirty="0" smtClean="0">
                <a:solidFill>
                  <a:srgbClr val="800000"/>
                </a:solidFill>
              </a:rPr>
              <a:t> - for those with familiarity with the work</a:t>
            </a:r>
            <a:br>
              <a:rPr lang="en-US" dirty="0" smtClean="0">
                <a:solidFill>
                  <a:srgbClr val="800000"/>
                </a:solidFill>
              </a:rPr>
            </a:br>
            <a:r>
              <a:rPr lang="en-US" dirty="0">
                <a:solidFill>
                  <a:srgbClr val="800000"/>
                </a:solidFill>
              </a:rPr>
              <a:t/>
            </a:r>
            <a:br>
              <a:rPr lang="en-US" dirty="0">
                <a:solidFill>
                  <a:srgbClr val="800000"/>
                </a:solidFill>
              </a:rPr>
            </a:br>
            <a:endParaRPr lang="en-US" dirty="0">
              <a:solidFill>
                <a:srgbClr val="800000"/>
              </a:solidFill>
            </a:endParaRPr>
          </a:p>
        </p:txBody>
      </p:sp>
      <p:sp>
        <p:nvSpPr>
          <p:cNvPr id="4" name="Content Placeholder 3"/>
          <p:cNvSpPr>
            <a:spLocks noGrp="1"/>
          </p:cNvSpPr>
          <p:nvPr>
            <p:ph sz="half" idx="2"/>
          </p:nvPr>
        </p:nvSpPr>
        <p:spPr>
          <a:xfrm>
            <a:off x="303212" y="2667000"/>
            <a:ext cx="4649788" cy="3951288"/>
          </a:xfrm>
        </p:spPr>
        <p:txBody>
          <a:bodyPr>
            <a:normAutofit/>
          </a:bodyPr>
          <a:lstStyle/>
          <a:p>
            <a:pPr marL="0" indent="0">
              <a:buNone/>
            </a:pPr>
            <a:endParaRPr lang="en-US" sz="2800" dirty="0" smtClean="0">
              <a:solidFill>
                <a:srgbClr val="800000"/>
              </a:solidFill>
            </a:endParaRPr>
          </a:p>
          <a:p>
            <a:pPr marL="0" indent="0">
              <a:buNone/>
            </a:pPr>
            <a:r>
              <a:rPr lang="en-US" sz="2800" dirty="0" smtClean="0"/>
              <a:t>Networks &amp;</a:t>
            </a:r>
            <a:r>
              <a:rPr lang="en-US" sz="2800" dirty="0"/>
              <a:t> p</a:t>
            </a:r>
            <a:r>
              <a:rPr lang="en-US" sz="2800" dirty="0" smtClean="0"/>
              <a:t>eople doing </a:t>
            </a:r>
          </a:p>
          <a:p>
            <a:pPr marL="0" indent="0">
              <a:buNone/>
            </a:pPr>
            <a:r>
              <a:rPr lang="en-US" sz="2800" dirty="0" smtClean="0"/>
              <a:t>the work </a:t>
            </a:r>
          </a:p>
          <a:p>
            <a:pPr marL="0" indent="0">
              <a:spcBef>
                <a:spcPts val="0"/>
              </a:spcBef>
              <a:buNone/>
            </a:pPr>
            <a:r>
              <a:rPr lang="en-US" sz="4000" dirty="0"/>
              <a:t> </a:t>
            </a:r>
            <a:r>
              <a:rPr lang="en-US" sz="4000" dirty="0" smtClean="0">
                <a:solidFill>
                  <a:srgbClr val="800000"/>
                </a:solidFill>
                <a:effectLst>
                  <a:glow rad="228600">
                    <a:schemeClr val="accent2">
                      <a:satMod val="175000"/>
                      <a:alpha val="40000"/>
                    </a:schemeClr>
                  </a:glow>
                </a:effectLst>
              </a:rPr>
              <a:t>*</a:t>
            </a:r>
            <a:r>
              <a:rPr lang="en-US" sz="2800" dirty="0" smtClean="0">
                <a:solidFill>
                  <a:srgbClr val="800000"/>
                </a:solidFill>
                <a:effectLst>
                  <a:glow rad="228600">
                    <a:schemeClr val="accent2">
                      <a:satMod val="175000"/>
                      <a:alpha val="40000"/>
                    </a:schemeClr>
                  </a:glow>
                </a:effectLst>
              </a:rPr>
              <a:t> means they are </a:t>
            </a:r>
          </a:p>
          <a:p>
            <a:pPr marL="0" indent="0">
              <a:spcBef>
                <a:spcPts val="0"/>
              </a:spcBef>
              <a:buNone/>
            </a:pPr>
            <a:r>
              <a:rPr lang="en-US" sz="2800" dirty="0" smtClean="0">
                <a:solidFill>
                  <a:srgbClr val="800000"/>
                </a:solidFill>
                <a:effectLst>
                  <a:glow rad="228600">
                    <a:schemeClr val="accent2">
                      <a:satMod val="175000"/>
                      <a:alpha val="40000"/>
                    </a:schemeClr>
                  </a:glow>
                </a:effectLst>
              </a:rPr>
              <a:t>  presenting at WWOSC</a:t>
            </a:r>
            <a:endParaRPr lang="en-US" sz="2800" dirty="0">
              <a:solidFill>
                <a:srgbClr val="800000"/>
              </a:solidFill>
              <a:effectLst>
                <a:glow rad="228600">
                  <a:schemeClr val="accent2">
                    <a:satMod val="175000"/>
                    <a:alpha val="40000"/>
                  </a:schemeClr>
                </a:glow>
              </a:effectLst>
            </a:endParaRPr>
          </a:p>
        </p:txBody>
      </p:sp>
      <p:sp>
        <p:nvSpPr>
          <p:cNvPr id="6" name="Content Placeholder 5"/>
          <p:cNvSpPr>
            <a:spLocks noGrp="1"/>
          </p:cNvSpPr>
          <p:nvPr>
            <p:ph sz="quarter" idx="4"/>
          </p:nvPr>
        </p:nvSpPr>
        <p:spPr>
          <a:xfrm>
            <a:off x="4648200" y="2895600"/>
            <a:ext cx="4419600" cy="3886200"/>
          </a:xfrm>
        </p:spPr>
        <p:txBody>
          <a:bodyPr>
            <a:normAutofit lnSpcReduction="10000"/>
          </a:bodyPr>
          <a:lstStyle/>
          <a:p>
            <a:r>
              <a:rPr lang="en-US" dirty="0">
                <a:solidFill>
                  <a:srgbClr val="800000"/>
                </a:solidFill>
              </a:rPr>
              <a:t>HEATWAVES</a:t>
            </a:r>
            <a:r>
              <a:rPr lang="en-US" dirty="0"/>
              <a:t> Stakeholder, physical &amp; social science collaborations </a:t>
            </a:r>
          </a:p>
          <a:p>
            <a:r>
              <a:rPr lang="en-US" dirty="0">
                <a:solidFill>
                  <a:srgbClr val="800000"/>
                </a:solidFill>
              </a:rPr>
              <a:t>ETHNOGRAPHY</a:t>
            </a:r>
            <a:r>
              <a:rPr lang="en-US" dirty="0"/>
              <a:t> </a:t>
            </a:r>
            <a:r>
              <a:rPr lang="en-US" dirty="0" smtClean="0"/>
              <a:t> (method) shows </a:t>
            </a:r>
            <a:r>
              <a:rPr lang="en-US" dirty="0"/>
              <a:t>time frames that emergency managers &amp; broadcast meteorologists use</a:t>
            </a:r>
          </a:p>
          <a:p>
            <a:r>
              <a:rPr lang="en-US" dirty="0">
                <a:solidFill>
                  <a:srgbClr val="800000"/>
                </a:solidFill>
              </a:rPr>
              <a:t>HOW WARNINGS ARE USED </a:t>
            </a:r>
            <a:r>
              <a:rPr lang="en-US" dirty="0" smtClean="0"/>
              <a:t>Evaluating forecaster assumptions</a:t>
            </a:r>
          </a:p>
        </p:txBody>
      </p:sp>
      <p:sp>
        <p:nvSpPr>
          <p:cNvPr id="9" name="Text Placeholder 8"/>
          <p:cNvSpPr>
            <a:spLocks noGrp="1"/>
          </p:cNvSpPr>
          <p:nvPr>
            <p:ph type="body" idx="1"/>
          </p:nvPr>
        </p:nvSpPr>
        <p:spPr>
          <a:xfrm>
            <a:off x="381000" y="2362200"/>
            <a:ext cx="2514600" cy="639762"/>
          </a:xfrm>
          <a:solidFill>
            <a:srgbClr val="800000"/>
          </a:solidFill>
        </p:spPr>
        <p:txBody>
          <a:bodyPr>
            <a:noAutofit/>
          </a:bodyPr>
          <a:lstStyle/>
          <a:p>
            <a:r>
              <a:rPr lang="en-US" sz="3200" dirty="0" smtClean="0">
                <a:solidFill>
                  <a:schemeClr val="bg1"/>
                </a:solidFill>
              </a:rPr>
              <a:t>Cases &amp; faces </a:t>
            </a:r>
            <a:endParaRPr lang="en-US" sz="3200" dirty="0">
              <a:solidFill>
                <a:schemeClr val="bg1"/>
              </a:solidFill>
            </a:endParaRPr>
          </a:p>
        </p:txBody>
      </p:sp>
      <p:sp>
        <p:nvSpPr>
          <p:cNvPr id="10" name="Text Placeholder 9"/>
          <p:cNvSpPr>
            <a:spLocks noGrp="1"/>
          </p:cNvSpPr>
          <p:nvPr>
            <p:ph type="body" sz="quarter" idx="3"/>
          </p:nvPr>
        </p:nvSpPr>
        <p:spPr>
          <a:xfrm>
            <a:off x="4800600" y="2179638"/>
            <a:ext cx="3581399" cy="639762"/>
          </a:xfrm>
          <a:solidFill>
            <a:srgbClr val="800000"/>
          </a:solidFill>
        </p:spPr>
        <p:txBody>
          <a:bodyPr>
            <a:noAutofit/>
          </a:bodyPr>
          <a:lstStyle/>
          <a:p>
            <a:r>
              <a:rPr lang="en-US" sz="3200" dirty="0" smtClean="0">
                <a:solidFill>
                  <a:schemeClr val="bg1"/>
                </a:solidFill>
              </a:rPr>
              <a:t>Research examples</a:t>
            </a:r>
            <a:endParaRPr lang="en-US" sz="3200" dirty="0">
              <a:solidFill>
                <a:schemeClr val="bg1"/>
              </a:solidFill>
            </a:endParaRPr>
          </a:p>
        </p:txBody>
      </p:sp>
      <p:sp>
        <p:nvSpPr>
          <p:cNvPr id="11" name="Rectangle 10"/>
          <p:cNvSpPr/>
          <p:nvPr/>
        </p:nvSpPr>
        <p:spPr>
          <a:xfrm>
            <a:off x="304800" y="5638800"/>
            <a:ext cx="2017900" cy="584776"/>
          </a:xfrm>
          <a:prstGeom prst="rect">
            <a:avLst/>
          </a:prstGeom>
          <a:solidFill>
            <a:srgbClr val="800000"/>
          </a:solidFill>
        </p:spPr>
        <p:txBody>
          <a:bodyPr wrap="none">
            <a:spAutoFit/>
          </a:bodyPr>
          <a:lstStyle/>
          <a:p>
            <a:pPr lvl="0" defTabSz="457200" fontAlgn="auto">
              <a:spcBef>
                <a:spcPct val="20000"/>
              </a:spcBef>
              <a:spcAft>
                <a:spcPts val="0"/>
              </a:spcAft>
            </a:pPr>
            <a:r>
              <a:rPr lang="en-US" sz="3200" b="1" dirty="0">
                <a:solidFill>
                  <a:schemeClr val="bg1"/>
                </a:solidFill>
                <a:latin typeface="Calibri"/>
                <a:ea typeface="+mn-ea"/>
                <a:cs typeface="+mn-cs"/>
              </a:rPr>
              <a:t>Challenges</a:t>
            </a:r>
          </a:p>
        </p:txBody>
      </p:sp>
    </p:spTree>
    <p:extLst>
      <p:ext uri="{BB962C8B-B14F-4D97-AF65-F5344CB8AC3E}">
        <p14:creationId xmlns:p14="http://schemas.microsoft.com/office/powerpoint/2010/main" val="28863608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7" y="3352800"/>
            <a:ext cx="9067800" cy="2362200"/>
          </a:xfrm>
        </p:spPr>
        <p:txBody>
          <a:bodyPr>
            <a:normAutofit fontScale="55000" lnSpcReduction="20000"/>
          </a:bodyPr>
          <a:lstStyle/>
          <a:p>
            <a:pPr marL="0" indent="0">
              <a:buNone/>
            </a:pPr>
            <a:r>
              <a:rPr lang="en-US" sz="5900" dirty="0" smtClean="0">
                <a:solidFill>
                  <a:srgbClr val="800000"/>
                </a:solidFill>
              </a:rPr>
              <a:t>Cold </a:t>
            </a:r>
            <a:r>
              <a:rPr lang="en-US" sz="5900" dirty="0">
                <a:solidFill>
                  <a:srgbClr val="800000"/>
                </a:solidFill>
              </a:rPr>
              <a:t>Advisory for Newborn Livestock (CANL)</a:t>
            </a:r>
            <a:br>
              <a:rPr lang="en-US" sz="5900" dirty="0">
                <a:solidFill>
                  <a:srgbClr val="800000"/>
                </a:solidFill>
              </a:rPr>
            </a:br>
            <a:r>
              <a:rPr lang="fi-FI" sz="5900" dirty="0" err="1">
                <a:solidFill>
                  <a:srgbClr val="800000"/>
                </a:solidFill>
              </a:rPr>
              <a:t>http://www.wrh.noaa.gov/ggw/canl/canl.html</a:t>
            </a:r>
            <a:r>
              <a:rPr lang="en-US" sz="5900" dirty="0">
                <a:solidFill>
                  <a:srgbClr val="800000"/>
                </a:solidFill>
              </a:rPr>
              <a:t/>
            </a:r>
            <a:br>
              <a:rPr lang="en-US" sz="5900" dirty="0">
                <a:solidFill>
                  <a:srgbClr val="800000"/>
                </a:solidFill>
              </a:rPr>
            </a:br>
            <a:endParaRPr lang="en-US" sz="5900" dirty="0" smtClean="0">
              <a:solidFill>
                <a:srgbClr val="800000"/>
              </a:solidFill>
            </a:endParaRPr>
          </a:p>
          <a:p>
            <a:pPr marL="0" indent="0">
              <a:buNone/>
            </a:pPr>
            <a:r>
              <a:rPr lang="en-US" sz="5900" dirty="0" smtClean="0"/>
              <a:t>Hundreds </a:t>
            </a:r>
            <a:r>
              <a:rPr lang="en-US" sz="5900" dirty="0"/>
              <a:t>of millions of $ lost each year to livestock due to weather each year</a:t>
            </a:r>
          </a:p>
          <a:p>
            <a:pPr marL="0" indent="0">
              <a:buNone/>
            </a:pPr>
            <a:endParaRPr lang="en-US" sz="4400" dirty="0"/>
          </a:p>
          <a:p>
            <a:pPr marL="0" indent="0">
              <a:buNone/>
            </a:pPr>
            <a:endParaRPr lang="en-US" dirty="0"/>
          </a:p>
        </p:txBody>
      </p:sp>
      <p:pic>
        <p:nvPicPr>
          <p:cNvPr id="4" name="Picture 3"/>
          <p:cNvPicPr>
            <a:picLocks noChangeAspect="1" noChangeArrowheads="1"/>
          </p:cNvPicPr>
          <p:nvPr/>
        </p:nvPicPr>
        <p:blipFill>
          <a:blip r:embed="rId3" cstate="print"/>
          <a:srcRect/>
          <a:stretch>
            <a:fillRect/>
          </a:stretch>
        </p:blipFill>
        <p:spPr bwMode="auto">
          <a:xfrm>
            <a:off x="4038600" y="152400"/>
            <a:ext cx="1994994" cy="2184222"/>
          </a:xfrm>
          <a:prstGeom prst="rect">
            <a:avLst/>
          </a:prstGeom>
          <a:noFill/>
          <a:ln w="9525">
            <a:noFill/>
            <a:miter lim="800000"/>
            <a:headEnd/>
            <a:tailEnd/>
          </a:ln>
        </p:spPr>
      </p:pic>
      <p:pic>
        <p:nvPicPr>
          <p:cNvPr id="5" name="Picture 4" descr="winter04042007"/>
          <p:cNvPicPr>
            <a:picLocks noChangeAspect="1" noChangeArrowheads="1"/>
          </p:cNvPicPr>
          <p:nvPr/>
        </p:nvPicPr>
        <p:blipFill>
          <a:blip r:embed="rId4" cstate="print"/>
          <a:srcRect/>
          <a:stretch>
            <a:fillRect/>
          </a:stretch>
        </p:blipFill>
        <p:spPr bwMode="auto">
          <a:xfrm>
            <a:off x="8467" y="-8467"/>
            <a:ext cx="3886200" cy="2914650"/>
          </a:xfrm>
          <a:prstGeom prst="rect">
            <a:avLst/>
          </a:prstGeom>
          <a:noFill/>
          <a:ln w="9525">
            <a:noFill/>
            <a:miter lim="800000"/>
            <a:headEnd/>
            <a:tailEnd/>
          </a:ln>
        </p:spPr>
      </p:pic>
      <p:sp>
        <p:nvSpPr>
          <p:cNvPr id="6" name="Rectangle 5"/>
          <p:cNvSpPr/>
          <p:nvPr/>
        </p:nvSpPr>
        <p:spPr>
          <a:xfrm>
            <a:off x="0" y="5179873"/>
            <a:ext cx="9296400" cy="1754327"/>
          </a:xfrm>
          <a:prstGeom prst="rect">
            <a:avLst/>
          </a:prstGeom>
        </p:spPr>
        <p:txBody>
          <a:bodyPr wrap="square">
            <a:spAutoFit/>
          </a:bodyPr>
          <a:lstStyle/>
          <a:p>
            <a:endParaRPr lang="en-US" b="1" dirty="0" smtClean="0">
              <a:latin typeface="+mn-lt"/>
            </a:endParaRPr>
          </a:p>
          <a:p>
            <a:r>
              <a:rPr lang="en-US" b="1" dirty="0" smtClean="0">
                <a:latin typeface="+mn-lt"/>
              </a:rPr>
              <a:t>Building her career with </a:t>
            </a:r>
            <a:r>
              <a:rPr lang="en-US" b="1" dirty="0">
                <a:latin typeface="+mn-lt"/>
              </a:rPr>
              <a:t>focus on impacts &amp; service</a:t>
            </a:r>
            <a:r>
              <a:rPr lang="en-US" sz="2000" dirty="0">
                <a:latin typeface="+mn-lt"/>
              </a:rPr>
              <a:t/>
            </a:r>
            <a:br>
              <a:rPr lang="en-US" sz="2000" dirty="0">
                <a:latin typeface="+mn-lt"/>
              </a:rPr>
            </a:br>
            <a:r>
              <a:rPr lang="en-US" sz="2400" b="1" dirty="0"/>
              <a:t/>
            </a:r>
            <a:br>
              <a:rPr lang="en-US" sz="2400" b="1" dirty="0"/>
            </a:br>
            <a:endParaRPr lang="en-US" b="1" dirty="0">
              <a:latin typeface="+mn-lt"/>
            </a:endParaRPr>
          </a:p>
        </p:txBody>
      </p:sp>
      <p:sp>
        <p:nvSpPr>
          <p:cNvPr id="7" name="Rectangle 6"/>
          <p:cNvSpPr/>
          <p:nvPr/>
        </p:nvSpPr>
        <p:spPr>
          <a:xfrm>
            <a:off x="6172200" y="304800"/>
            <a:ext cx="3413125" cy="3046988"/>
          </a:xfrm>
          <a:prstGeom prst="rect">
            <a:avLst/>
          </a:prstGeom>
        </p:spPr>
        <p:txBody>
          <a:bodyPr wrap="square">
            <a:spAutoFit/>
          </a:bodyPr>
          <a:lstStyle/>
          <a:p>
            <a:pPr lvl="0"/>
            <a:r>
              <a:rPr lang="en-US" sz="3200" b="1" dirty="0" err="1">
                <a:solidFill>
                  <a:srgbClr val="800000"/>
                </a:solidFill>
                <a:latin typeface="+mn-lt"/>
              </a:rPr>
              <a:t>Tanja</a:t>
            </a:r>
            <a:r>
              <a:rPr lang="en-US" sz="3200" b="1" dirty="0">
                <a:solidFill>
                  <a:srgbClr val="800000"/>
                </a:solidFill>
                <a:latin typeface="+mn-lt"/>
              </a:rPr>
              <a:t> </a:t>
            </a:r>
            <a:r>
              <a:rPr lang="en-US" sz="3200" b="1" dirty="0" err="1" smtClean="0">
                <a:solidFill>
                  <a:srgbClr val="800000"/>
                </a:solidFill>
                <a:latin typeface="+mn-lt"/>
              </a:rPr>
              <a:t>Fransen</a:t>
            </a:r>
            <a:endParaRPr lang="en-US" sz="3200" b="1" dirty="0" smtClean="0">
              <a:solidFill>
                <a:srgbClr val="800000"/>
              </a:solidFill>
              <a:latin typeface="+mn-lt"/>
            </a:endParaRPr>
          </a:p>
          <a:p>
            <a:pPr lvl="0"/>
            <a:r>
              <a:rPr lang="en-US" sz="3200" b="1" dirty="0" smtClean="0">
                <a:solidFill>
                  <a:srgbClr val="000090"/>
                </a:solidFill>
                <a:latin typeface="+mn-lt"/>
              </a:rPr>
              <a:t>Warning </a:t>
            </a:r>
            <a:r>
              <a:rPr lang="en-US" sz="3200" b="1" dirty="0">
                <a:solidFill>
                  <a:srgbClr val="000090"/>
                </a:solidFill>
                <a:latin typeface="+mn-lt"/>
              </a:rPr>
              <a:t/>
            </a:r>
            <a:br>
              <a:rPr lang="en-US" sz="3200" b="1" dirty="0">
                <a:solidFill>
                  <a:srgbClr val="000090"/>
                </a:solidFill>
                <a:latin typeface="+mn-lt"/>
              </a:rPr>
            </a:br>
            <a:r>
              <a:rPr lang="en-US" sz="3200" b="1" dirty="0">
                <a:solidFill>
                  <a:srgbClr val="000090"/>
                </a:solidFill>
                <a:latin typeface="+mn-lt"/>
              </a:rPr>
              <a:t>Coordination Meteorologist </a:t>
            </a:r>
            <a:br>
              <a:rPr lang="en-US" sz="3200" b="1" dirty="0">
                <a:solidFill>
                  <a:srgbClr val="000090"/>
                </a:solidFill>
                <a:latin typeface="+mn-lt"/>
              </a:rPr>
            </a:br>
            <a:r>
              <a:rPr lang="en-US" sz="3200" b="1" dirty="0">
                <a:solidFill>
                  <a:srgbClr val="000090"/>
                </a:solidFill>
                <a:latin typeface="+mn-lt"/>
              </a:rPr>
              <a:t>Glasgow, </a:t>
            </a:r>
            <a:endParaRPr lang="en-US" sz="3200" b="1" dirty="0" smtClean="0">
              <a:solidFill>
                <a:srgbClr val="000090"/>
              </a:solidFill>
              <a:latin typeface="+mn-lt"/>
            </a:endParaRPr>
          </a:p>
          <a:p>
            <a:pPr lvl="0"/>
            <a:r>
              <a:rPr lang="en-US" sz="3200" b="1" dirty="0" smtClean="0">
                <a:solidFill>
                  <a:srgbClr val="000090"/>
                </a:solidFill>
                <a:latin typeface="+mn-lt"/>
              </a:rPr>
              <a:t>Montana</a:t>
            </a:r>
            <a:endParaRPr lang="en-US" sz="3200" b="1" dirty="0">
              <a:solidFill>
                <a:srgbClr val="000090"/>
              </a:solidFill>
              <a:latin typeface="+mn-lt"/>
            </a:endParaRPr>
          </a:p>
        </p:txBody>
      </p:sp>
    </p:spTree>
    <p:extLst>
      <p:ext uri="{BB962C8B-B14F-4D97-AF65-F5344CB8AC3E}">
        <p14:creationId xmlns:p14="http://schemas.microsoft.com/office/powerpoint/2010/main" val="68622753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4294967295"/>
          </p:nvPr>
        </p:nvSpPr>
        <p:spPr>
          <a:xfrm>
            <a:off x="8467" y="1676400"/>
            <a:ext cx="6544733" cy="4648200"/>
          </a:xfrm>
        </p:spPr>
        <p:txBody>
          <a:bodyPr>
            <a:normAutofit/>
          </a:bodyPr>
          <a:lstStyle/>
          <a:p>
            <a:pPr marL="0" indent="0">
              <a:spcBef>
                <a:spcPct val="0"/>
              </a:spcBef>
              <a:buFont typeface="Wingdings" charset="0"/>
              <a:buNone/>
            </a:pPr>
            <a:r>
              <a:rPr lang="en-US" dirty="0">
                <a:solidFill>
                  <a:srgbClr val="000000"/>
                </a:solidFill>
                <a:ea typeface="ＭＳ Ｐゴシック" charset="0"/>
              </a:rPr>
              <a:t>Redefining job to include </a:t>
            </a:r>
          </a:p>
          <a:p>
            <a:pPr marL="0" indent="0">
              <a:spcBef>
                <a:spcPct val="0"/>
              </a:spcBef>
              <a:buFont typeface="Wingdings" charset="0"/>
              <a:buNone/>
            </a:pPr>
            <a:r>
              <a:rPr lang="en-US" dirty="0">
                <a:solidFill>
                  <a:srgbClr val="000000"/>
                </a:solidFill>
                <a:ea typeface="ＭＳ Ｐゴシック" charset="0"/>
              </a:rPr>
              <a:t>social &amp; physical sciences</a:t>
            </a:r>
          </a:p>
          <a:p>
            <a:pPr marL="0" indent="0">
              <a:spcBef>
                <a:spcPct val="0"/>
              </a:spcBef>
            </a:pPr>
            <a:r>
              <a:rPr lang="en-US" sz="2400" dirty="0" smtClean="0">
                <a:solidFill>
                  <a:srgbClr val="003366"/>
                </a:solidFill>
                <a:ea typeface="ＭＳ Ｐゴシック" charset="0"/>
              </a:rPr>
              <a:t>Who </a:t>
            </a:r>
            <a:r>
              <a:rPr lang="en-US" sz="2400" dirty="0">
                <a:solidFill>
                  <a:srgbClr val="003366"/>
                </a:solidFill>
                <a:ea typeface="ＭＳ Ｐゴシック" charset="0"/>
              </a:rPr>
              <a:t>will be impacted?</a:t>
            </a:r>
          </a:p>
          <a:p>
            <a:pPr marL="0" indent="0">
              <a:spcBef>
                <a:spcPct val="0"/>
              </a:spcBef>
            </a:pPr>
            <a:r>
              <a:rPr lang="en-US" sz="2400" dirty="0">
                <a:solidFill>
                  <a:srgbClr val="003366"/>
                </a:solidFill>
                <a:ea typeface="ＭＳ Ｐゴシック" charset="0"/>
              </a:rPr>
              <a:t>Are people awake/sleeping/ </a:t>
            </a:r>
          </a:p>
          <a:p>
            <a:pPr marL="0" indent="0">
              <a:spcBef>
                <a:spcPct val="0"/>
              </a:spcBef>
              <a:buFont typeface="Wingdings" charset="0"/>
              <a:buNone/>
            </a:pPr>
            <a:r>
              <a:rPr lang="en-US" sz="2400" dirty="0">
                <a:solidFill>
                  <a:srgbClr val="003366"/>
                </a:solidFill>
                <a:ea typeface="ＭＳ Ｐゴシック" charset="0"/>
              </a:rPr>
              <a:t>   driving/coaching?</a:t>
            </a:r>
          </a:p>
          <a:p>
            <a:pPr marL="0" indent="0">
              <a:spcBef>
                <a:spcPct val="0"/>
              </a:spcBef>
            </a:pPr>
            <a:r>
              <a:rPr lang="en-US" sz="2400" dirty="0">
                <a:solidFill>
                  <a:srgbClr val="003366"/>
                </a:solidFill>
                <a:ea typeface="ＭＳ Ｐゴシック" charset="0"/>
              </a:rPr>
              <a:t>What has happened up to this point</a:t>
            </a:r>
            <a:r>
              <a:rPr lang="en-US" sz="2400" dirty="0" smtClean="0">
                <a:solidFill>
                  <a:srgbClr val="003366"/>
                </a:solidFill>
                <a:ea typeface="ＭＳ Ｐゴシック" charset="0"/>
              </a:rPr>
              <a:t>?</a:t>
            </a:r>
          </a:p>
          <a:p>
            <a:pPr marL="0" indent="0">
              <a:spcBef>
                <a:spcPct val="0"/>
              </a:spcBef>
            </a:pPr>
            <a:r>
              <a:rPr lang="en-US" sz="2400" dirty="0" smtClean="0">
                <a:solidFill>
                  <a:srgbClr val="003366"/>
                </a:solidFill>
                <a:ea typeface="ＭＳ Ｐゴシック" charset="0"/>
                <a:cs typeface="Trebuchet MS" charset="0"/>
              </a:rPr>
              <a:t>Have </a:t>
            </a:r>
            <a:r>
              <a:rPr lang="en-US" sz="2400" dirty="0">
                <a:solidFill>
                  <a:srgbClr val="003366"/>
                </a:solidFill>
                <a:ea typeface="ＭＳ Ｐゴシック" charset="0"/>
                <a:cs typeface="Trebuchet MS" charset="0"/>
              </a:rPr>
              <a:t>there already been fatalities</a:t>
            </a:r>
            <a:r>
              <a:rPr lang="en-US" sz="2400" dirty="0" smtClean="0">
                <a:solidFill>
                  <a:srgbClr val="003366"/>
                </a:solidFill>
                <a:ea typeface="ＭＳ Ｐゴシック" charset="0"/>
                <a:cs typeface="Trebuchet MS" charset="0"/>
              </a:rPr>
              <a:t>?</a:t>
            </a:r>
          </a:p>
          <a:p>
            <a:pPr marL="0" indent="0">
              <a:spcBef>
                <a:spcPct val="0"/>
              </a:spcBef>
            </a:pPr>
            <a:r>
              <a:rPr lang="en-US" sz="2400" dirty="0" smtClean="0">
                <a:solidFill>
                  <a:srgbClr val="003366"/>
                </a:solidFill>
                <a:ea typeface="ＭＳ Ｐゴシック" charset="0"/>
                <a:cs typeface="Trebuchet MS" charset="0"/>
              </a:rPr>
              <a:t>What is social media/</a:t>
            </a:r>
            <a:r>
              <a:rPr lang="en-US" sz="2400" dirty="0" err="1" smtClean="0">
                <a:solidFill>
                  <a:srgbClr val="003366"/>
                </a:solidFill>
                <a:ea typeface="ＭＳ Ｐゴシック" charset="0"/>
                <a:cs typeface="Trebuchet MS" charset="0"/>
              </a:rPr>
              <a:t>tv</a:t>
            </a:r>
            <a:r>
              <a:rPr lang="en-US" sz="2400" dirty="0" smtClean="0">
                <a:solidFill>
                  <a:srgbClr val="003366"/>
                </a:solidFill>
                <a:ea typeface="ＭＳ Ｐゴシック" charset="0"/>
                <a:cs typeface="Trebuchet MS" charset="0"/>
              </a:rPr>
              <a:t> </a:t>
            </a:r>
            <a:r>
              <a:rPr lang="en-US" sz="2400" dirty="0">
                <a:solidFill>
                  <a:srgbClr val="003366"/>
                </a:solidFill>
                <a:ea typeface="ＭＳ Ｐゴシック" charset="0"/>
                <a:cs typeface="Trebuchet MS" charset="0"/>
              </a:rPr>
              <a:t>saying? </a:t>
            </a:r>
            <a:endParaRPr lang="en-US" sz="2400" dirty="0">
              <a:solidFill>
                <a:srgbClr val="003366"/>
              </a:solidFill>
              <a:ea typeface="ＭＳ Ｐゴシック" charset="0"/>
            </a:endParaRPr>
          </a:p>
        </p:txBody>
      </p:sp>
      <p:sp>
        <p:nvSpPr>
          <p:cNvPr id="36867" name="Text Box 5"/>
          <p:cNvSpPr txBox="1">
            <a:spLocks noChangeArrowheads="1"/>
          </p:cNvSpPr>
          <p:nvPr/>
        </p:nvSpPr>
        <p:spPr bwMode="auto">
          <a:xfrm>
            <a:off x="4724400" y="106740"/>
            <a:ext cx="1752600" cy="1569660"/>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b="1" dirty="0" smtClean="0">
                <a:solidFill>
                  <a:srgbClr val="000000"/>
                </a:solidFill>
              </a:rPr>
              <a:t>Teaching weather </a:t>
            </a:r>
            <a:r>
              <a:rPr lang="en-US" b="1" dirty="0">
                <a:solidFill>
                  <a:srgbClr val="000000"/>
                </a:solidFill>
              </a:rPr>
              <a:t>&amp; </a:t>
            </a:r>
          </a:p>
          <a:p>
            <a:pPr eaLnBrk="1" hangingPunct="1"/>
            <a:r>
              <a:rPr lang="en-US" b="1" dirty="0">
                <a:solidFill>
                  <a:srgbClr val="000000"/>
                </a:solidFill>
              </a:rPr>
              <a:t>society </a:t>
            </a:r>
            <a:r>
              <a:rPr lang="en-US" b="1" dirty="0" smtClean="0">
                <a:solidFill>
                  <a:srgbClr val="000000"/>
                </a:solidFill>
              </a:rPr>
              <a:t>class</a:t>
            </a:r>
            <a:endParaRPr lang="en-US" b="1" dirty="0">
              <a:solidFill>
                <a:srgbClr val="000000"/>
              </a:solidFill>
            </a:endParaRPr>
          </a:p>
        </p:txBody>
      </p:sp>
      <p:pic>
        <p:nvPicPr>
          <p:cNvPr id="36869"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553200" y="762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6"/>
          <p:cNvSpPr>
            <a:spLocks noChangeArrowheads="1"/>
          </p:cNvSpPr>
          <p:nvPr/>
        </p:nvSpPr>
        <p:spPr bwMode="auto">
          <a:xfrm>
            <a:off x="0" y="25400"/>
            <a:ext cx="59436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200" b="1" dirty="0">
                <a:solidFill>
                  <a:srgbClr val="800000"/>
                </a:solidFill>
                <a:latin typeface="Calibri" charset="0"/>
                <a:cs typeface="Calibri" charset="0"/>
              </a:rPr>
              <a:t>Daniel </a:t>
            </a:r>
            <a:r>
              <a:rPr lang="en-US" sz="3200" b="1" dirty="0" err="1">
                <a:solidFill>
                  <a:srgbClr val="800000"/>
                </a:solidFill>
                <a:latin typeface="Calibri" charset="0"/>
                <a:cs typeface="Calibri" charset="0"/>
              </a:rPr>
              <a:t>Nietfeld</a:t>
            </a:r>
            <a:r>
              <a:rPr lang="en-US" sz="3200" b="1" dirty="0">
                <a:solidFill>
                  <a:srgbClr val="800000"/>
                </a:solidFill>
                <a:latin typeface="Calibri" charset="0"/>
                <a:cs typeface="Calibri" charset="0"/>
              </a:rPr>
              <a:t> </a:t>
            </a:r>
            <a:endParaRPr lang="en-US" sz="3200" b="1" dirty="0" smtClean="0">
              <a:solidFill>
                <a:srgbClr val="800000"/>
              </a:solidFill>
              <a:latin typeface="Calibri" charset="0"/>
              <a:cs typeface="Calibri" charset="0"/>
            </a:endParaRPr>
          </a:p>
          <a:p>
            <a:r>
              <a:rPr lang="en-US" sz="2400" b="1" dirty="0" smtClean="0">
                <a:solidFill>
                  <a:srgbClr val="000090"/>
                </a:solidFill>
                <a:latin typeface="Calibri" charset="0"/>
                <a:cs typeface="Calibri" charset="0"/>
              </a:rPr>
              <a:t>Scientific Operations Officer</a:t>
            </a:r>
          </a:p>
          <a:p>
            <a:r>
              <a:rPr lang="en-US" sz="2400" b="1" dirty="0" smtClean="0">
                <a:solidFill>
                  <a:srgbClr val="000090"/>
                </a:solidFill>
                <a:latin typeface="Calibri" charset="0"/>
                <a:cs typeface="Calibri" charset="0"/>
              </a:rPr>
              <a:t>National Weather Service</a:t>
            </a:r>
          </a:p>
          <a:p>
            <a:r>
              <a:rPr lang="en-US" sz="2400" b="1" dirty="0" smtClean="0">
                <a:solidFill>
                  <a:srgbClr val="000090"/>
                </a:solidFill>
                <a:latin typeface="Calibri" charset="0"/>
                <a:cs typeface="Calibri" charset="0"/>
              </a:rPr>
              <a:t>Omaha, Nebraska USA</a:t>
            </a:r>
          </a:p>
        </p:txBody>
      </p:sp>
      <p:sp>
        <p:nvSpPr>
          <p:cNvPr id="2" name="Rectangle 1"/>
          <p:cNvSpPr/>
          <p:nvPr/>
        </p:nvSpPr>
        <p:spPr>
          <a:xfrm>
            <a:off x="5020733" y="2427744"/>
            <a:ext cx="4123267" cy="2677656"/>
          </a:xfrm>
          <a:prstGeom prst="rect">
            <a:avLst/>
          </a:prstGeom>
          <a:solidFill>
            <a:schemeClr val="bg1"/>
          </a:solidFill>
        </p:spPr>
        <p:txBody>
          <a:bodyPr wrap="square">
            <a:spAutoFit/>
          </a:bodyPr>
          <a:lstStyle/>
          <a:p>
            <a:r>
              <a:rPr lang="en-US" sz="2400" b="1" dirty="0">
                <a:solidFill>
                  <a:srgbClr val="000000"/>
                </a:solidFill>
                <a:latin typeface="+mn-lt"/>
              </a:rPr>
              <a:t>Since </a:t>
            </a:r>
            <a:r>
              <a:rPr lang="en-US" sz="2400" b="1" dirty="0">
                <a:solidFill>
                  <a:srgbClr val="800000"/>
                </a:solidFill>
                <a:latin typeface="+mn-lt"/>
              </a:rPr>
              <a:t>WAS*</a:t>
            </a:r>
            <a:r>
              <a:rPr lang="en-US" sz="2400" b="1" dirty="0" smtClean="0">
                <a:solidFill>
                  <a:srgbClr val="800000"/>
                </a:solidFill>
                <a:latin typeface="+mn-lt"/>
              </a:rPr>
              <a:t>IS</a:t>
            </a:r>
            <a:r>
              <a:rPr lang="en-US" sz="2400" b="1" dirty="0">
                <a:solidFill>
                  <a:srgbClr val="000000"/>
                </a:solidFill>
                <a:latin typeface="+mn-lt"/>
              </a:rPr>
              <a:t> </a:t>
            </a:r>
            <a:r>
              <a:rPr lang="en-US" sz="2400" b="1" dirty="0" smtClean="0">
                <a:solidFill>
                  <a:srgbClr val="000000"/>
                </a:solidFill>
                <a:latin typeface="+mn-lt"/>
              </a:rPr>
              <a:t> I </a:t>
            </a:r>
            <a:r>
              <a:rPr lang="en-US" sz="2400" b="1" dirty="0">
                <a:solidFill>
                  <a:srgbClr val="000000"/>
                </a:solidFill>
                <a:latin typeface="+mn-lt"/>
              </a:rPr>
              <a:t>look at everything the National Weather Service does from a decision-makers‘ viewpoint, or from the perspective of people who are impacted by our products, </a:t>
            </a:r>
            <a:r>
              <a:rPr lang="en-US" sz="2400" b="1" dirty="0" smtClean="0">
                <a:solidFill>
                  <a:srgbClr val="000000"/>
                </a:solidFill>
                <a:latin typeface="+mn-lt"/>
              </a:rPr>
              <a:t>services </a:t>
            </a:r>
            <a:r>
              <a:rPr lang="en-US" sz="2400" b="1" dirty="0">
                <a:solidFill>
                  <a:srgbClr val="000000"/>
                </a:solidFill>
                <a:latin typeface="+mn-lt"/>
              </a:rPr>
              <a:t>&amp; </a:t>
            </a:r>
            <a:r>
              <a:rPr lang="en-US" sz="2400" b="1" dirty="0" smtClean="0">
                <a:solidFill>
                  <a:srgbClr val="000000"/>
                </a:solidFill>
                <a:latin typeface="+mn-lt"/>
              </a:rPr>
              <a:t>efforts</a:t>
            </a:r>
            <a:endParaRPr lang="en-US" b="1" dirty="0">
              <a:solidFill>
                <a:srgbClr val="000000"/>
              </a:solidFill>
            </a:endParaRPr>
          </a:p>
        </p:txBody>
      </p:sp>
      <p:sp>
        <p:nvSpPr>
          <p:cNvPr id="3" name="Rectangle 2"/>
          <p:cNvSpPr/>
          <p:nvPr/>
        </p:nvSpPr>
        <p:spPr>
          <a:xfrm>
            <a:off x="152400" y="5417403"/>
            <a:ext cx="8763000" cy="830997"/>
          </a:xfrm>
          <a:prstGeom prst="rect">
            <a:avLst/>
          </a:prstGeom>
          <a:ln w="25400">
            <a:solidFill>
              <a:srgbClr val="000090"/>
            </a:solidFill>
          </a:ln>
        </p:spPr>
        <p:txBody>
          <a:bodyPr wrap="square">
            <a:spAutoFit/>
          </a:bodyPr>
          <a:lstStyle/>
          <a:p>
            <a:pPr lvl="0" defTabSz="457200" fontAlgn="auto">
              <a:spcAft>
                <a:spcPts val="0"/>
              </a:spcAft>
            </a:pPr>
            <a:r>
              <a:rPr lang="en-US" sz="2400" b="1" dirty="0">
                <a:solidFill>
                  <a:srgbClr val="800000"/>
                </a:solidFill>
                <a:latin typeface="Calibri"/>
                <a:ea typeface="ＭＳ Ｐゴシック" charset="0"/>
                <a:cs typeface="+mn-cs"/>
              </a:rPr>
              <a:t>Brings stakeholders to meetings &amp; attends THEIR </a:t>
            </a:r>
            <a:r>
              <a:rPr lang="en-US" sz="2400" b="1" dirty="0" smtClean="0">
                <a:solidFill>
                  <a:srgbClr val="800000"/>
                </a:solidFill>
                <a:latin typeface="Calibri"/>
                <a:ea typeface="ＭＳ Ｐゴシック" charset="0"/>
                <a:cs typeface="+mn-cs"/>
              </a:rPr>
              <a:t>meetings: school </a:t>
            </a:r>
            <a:r>
              <a:rPr lang="en-US" sz="2400" b="1" dirty="0">
                <a:solidFill>
                  <a:srgbClr val="800000"/>
                </a:solidFill>
                <a:latin typeface="Calibri"/>
                <a:ea typeface="ＭＳ Ｐゴシック" charset="0"/>
                <a:cs typeface="+mn-cs"/>
              </a:rPr>
              <a:t>superintendents, highway patrol, hospital </a:t>
            </a:r>
            <a:r>
              <a:rPr lang="en-US" sz="2400" b="1" dirty="0" smtClean="0">
                <a:solidFill>
                  <a:srgbClr val="800000"/>
                </a:solidFill>
                <a:latin typeface="Calibri"/>
                <a:ea typeface="ＭＳ Ｐゴシック" charset="0"/>
                <a:cs typeface="+mn-cs"/>
              </a:rPr>
              <a:t>administrators &amp; others</a:t>
            </a:r>
            <a:endParaRPr lang="en-US" sz="2400" b="1" dirty="0">
              <a:solidFill>
                <a:srgbClr val="800000"/>
              </a:solidFill>
              <a:latin typeface="Calibri"/>
              <a:ea typeface="ＭＳ Ｐゴシック" charset="0"/>
              <a:cs typeface="+mn-cs"/>
            </a:endParaRPr>
          </a:p>
        </p:txBody>
      </p:sp>
    </p:spTree>
    <p:extLst>
      <p:ext uri="{BB962C8B-B14F-4D97-AF65-F5344CB8AC3E}">
        <p14:creationId xmlns:p14="http://schemas.microsoft.com/office/powerpoint/2010/main" val="27409996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3"/>
          <p:cNvSpPr txBox="1">
            <a:spLocks noChangeArrowheads="1"/>
          </p:cNvSpPr>
          <p:nvPr/>
        </p:nvSpPr>
        <p:spPr bwMode="auto">
          <a:xfrm>
            <a:off x="0" y="0"/>
            <a:ext cx="9144000" cy="372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3200" b="1" dirty="0">
                <a:solidFill>
                  <a:srgbClr val="800000"/>
                </a:solidFill>
                <a:latin typeface="Calibri" charset="0"/>
                <a:cs typeface="Calibri" charset="0"/>
              </a:rPr>
              <a:t>Rebecca </a:t>
            </a:r>
            <a:r>
              <a:rPr lang="en-US" sz="3200" b="1" dirty="0" smtClean="0">
                <a:solidFill>
                  <a:srgbClr val="800000"/>
                </a:solidFill>
                <a:latin typeface="Calibri" charset="0"/>
                <a:cs typeface="Calibri" charset="0"/>
              </a:rPr>
              <a:t>Jennings</a:t>
            </a:r>
            <a:r>
              <a:rPr lang="en-US" sz="3200" b="1" dirty="0" smtClean="0">
                <a:solidFill>
                  <a:srgbClr val="800000"/>
                </a:solidFill>
              </a:rPr>
              <a:t> </a:t>
            </a:r>
          </a:p>
          <a:p>
            <a:pPr eaLnBrk="1" hangingPunct="1"/>
            <a:r>
              <a:rPr lang="en-US" sz="3200" b="1" dirty="0" smtClean="0">
                <a:solidFill>
                  <a:srgbClr val="000090"/>
                </a:solidFill>
                <a:latin typeface="Calibri" charset="0"/>
                <a:cs typeface="Calibri" charset="0"/>
              </a:rPr>
              <a:t>Communication undergrad degree she wanted </a:t>
            </a:r>
            <a:r>
              <a:rPr lang="en-US" sz="3200" b="1" dirty="0">
                <a:solidFill>
                  <a:srgbClr val="000090"/>
                </a:solidFill>
                <a:latin typeface="Calibri" charset="0"/>
                <a:cs typeface="Calibri" charset="0"/>
              </a:rPr>
              <a:t>to be a </a:t>
            </a:r>
            <a:r>
              <a:rPr lang="en-US" sz="3200" b="1" dirty="0" smtClean="0">
                <a:solidFill>
                  <a:srgbClr val="000090"/>
                </a:solidFill>
                <a:latin typeface="Calibri" charset="0"/>
                <a:cs typeface="Calibri" charset="0"/>
              </a:rPr>
              <a:t>meteorologist</a:t>
            </a:r>
            <a:endParaRPr lang="en-US" sz="2800" b="1" dirty="0">
              <a:solidFill>
                <a:srgbClr val="161616"/>
              </a:solidFill>
              <a:latin typeface="Calibri" charset="0"/>
              <a:cs typeface="Calibri" charset="0"/>
            </a:endParaRPr>
          </a:p>
          <a:p>
            <a:pPr eaLnBrk="1" hangingPunct="1"/>
            <a:r>
              <a:rPr lang="en-US" sz="2800" b="1" dirty="0">
                <a:solidFill>
                  <a:srgbClr val="161616"/>
                </a:solidFill>
                <a:latin typeface="Calibri" charset="0"/>
                <a:cs typeface="Calibri" charset="0"/>
              </a:rPr>
              <a:t>Through persistence – &amp; a refusal to take </a:t>
            </a: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charset="0"/>
                <a:cs typeface="Calibri" charset="0"/>
              </a:rPr>
              <a:t>NO </a:t>
            </a:r>
            <a:r>
              <a:rPr lang="en-US" sz="2800" b="1" dirty="0">
                <a:solidFill>
                  <a:srgbClr val="161616"/>
                </a:solidFill>
                <a:latin typeface="Calibri" charset="0"/>
                <a:cs typeface="Calibri" charset="0"/>
              </a:rPr>
              <a:t>as an answer </a:t>
            </a:r>
            <a:r>
              <a:rPr lang="en-US" sz="2800" b="1" dirty="0" smtClean="0">
                <a:solidFill>
                  <a:srgbClr val="161616"/>
                </a:solidFill>
                <a:latin typeface="Calibri" charset="0"/>
                <a:cs typeface="Calibri" charset="0"/>
              </a:rPr>
              <a:t> </a:t>
            </a:r>
            <a:r>
              <a:rPr lang="en-US" sz="2800" b="1" dirty="0">
                <a:solidFill>
                  <a:srgbClr val="161616"/>
                </a:solidFill>
                <a:latin typeface="Calibri" charset="0"/>
                <a:cs typeface="Calibri" charset="0"/>
              </a:rPr>
              <a:t>Georgia Tech professor helps her select prerequisites </a:t>
            </a:r>
            <a:r>
              <a:rPr lang="en-US" sz="2800" b="1" dirty="0" smtClean="0">
                <a:solidFill>
                  <a:srgbClr val="161616"/>
                </a:solidFill>
                <a:latin typeface="Calibri" charset="0"/>
                <a:cs typeface="Calibri" charset="0"/>
              </a:rPr>
              <a:t>–</a:t>
            </a:r>
            <a:r>
              <a:rPr lang="en-US" sz="2800" b="1" i="1" dirty="0" smtClean="0">
                <a:solidFill>
                  <a:srgbClr val="800000"/>
                </a:solidFill>
                <a:latin typeface="Calibri" charset="0"/>
                <a:cs typeface="Calibri" charset="0"/>
              </a:rPr>
              <a:t> she completes </a:t>
            </a:r>
            <a:r>
              <a:rPr lang="en-US" sz="2800" b="1" i="1" dirty="0">
                <a:solidFill>
                  <a:srgbClr val="800000"/>
                </a:solidFill>
                <a:latin typeface="Calibri" charset="0"/>
                <a:cs typeface="Calibri" charset="0"/>
              </a:rPr>
              <a:t>MS in atmospheric science</a:t>
            </a:r>
          </a:p>
          <a:p>
            <a:pPr eaLnBrk="1" hangingPunct="1"/>
            <a:r>
              <a:rPr lang="en-US" sz="2800" b="1" dirty="0">
                <a:solidFill>
                  <a:srgbClr val="161616"/>
                </a:solidFill>
                <a:latin typeface="Calibri" charset="0"/>
                <a:cs typeface="Calibri" charset="0"/>
              </a:rPr>
              <a:t> </a:t>
            </a:r>
            <a:r>
              <a:rPr lang="en-US" sz="2800" b="1" dirty="0" smtClean="0">
                <a:solidFill>
                  <a:srgbClr val="161616"/>
                </a:solidFill>
                <a:latin typeface="Calibri" charset="0"/>
                <a:cs typeface="Calibri" charset="0"/>
              </a:rPr>
              <a:t>Now: Federal Emergency Management Agency</a:t>
            </a:r>
          </a:p>
          <a:p>
            <a:pPr eaLnBrk="1" hangingPunct="1"/>
            <a:r>
              <a:rPr lang="en-US" sz="2800" b="1" dirty="0" smtClean="0">
                <a:solidFill>
                  <a:srgbClr val="161616"/>
                </a:solidFill>
                <a:latin typeface="Calibri" charset="0"/>
                <a:cs typeface="Calibri" charset="0"/>
              </a:rPr>
              <a:t>Hurricane Specialist</a:t>
            </a:r>
            <a:endParaRPr lang="en-US" sz="2800" b="1" dirty="0">
              <a:solidFill>
                <a:srgbClr val="161616"/>
              </a:solidFill>
              <a:latin typeface="Calibri" charset="0"/>
              <a:cs typeface="Calibri" charset="0"/>
            </a:endParaRPr>
          </a:p>
        </p:txBody>
      </p:sp>
      <p:pic>
        <p:nvPicPr>
          <p:cNvPr id="5" name="Content Placeholder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33533" y="3335867"/>
            <a:ext cx="3310467" cy="3522133"/>
          </a:xfrm>
          <a:prstGeom prst="rect">
            <a:avLst/>
          </a:prstGeom>
        </p:spPr>
      </p:pic>
      <p:pic>
        <p:nvPicPr>
          <p:cNvPr id="6" name="Content Placeholder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867" y="4910666"/>
            <a:ext cx="7044266" cy="1794934"/>
          </a:xfrm>
          <a:prstGeom prst="rect">
            <a:avLst/>
          </a:prstGeom>
        </p:spPr>
      </p:pic>
    </p:spTree>
    <p:extLst>
      <p:ext uri="{BB962C8B-B14F-4D97-AF65-F5344CB8AC3E}">
        <p14:creationId xmlns:p14="http://schemas.microsoft.com/office/powerpoint/2010/main" val="62537121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33" y="-533400"/>
            <a:ext cx="3505200" cy="1162050"/>
          </a:xfrm>
        </p:spPr>
        <p:txBody>
          <a:bodyPr>
            <a:normAutofit/>
          </a:bodyPr>
          <a:lstStyle/>
          <a:p>
            <a:r>
              <a:rPr lang="en-US" sz="3200" dirty="0" smtClean="0"/>
              <a:t>Where to study?</a:t>
            </a:r>
            <a:endParaRPr lang="en-US" sz="3200" dirty="0"/>
          </a:p>
        </p:txBody>
      </p:sp>
      <p:sp>
        <p:nvSpPr>
          <p:cNvPr id="4" name="Content Placeholder 3"/>
          <p:cNvSpPr>
            <a:spLocks noGrp="1"/>
          </p:cNvSpPr>
          <p:nvPr>
            <p:ph idx="1"/>
          </p:nvPr>
        </p:nvSpPr>
        <p:spPr>
          <a:xfrm>
            <a:off x="2209800" y="304800"/>
            <a:ext cx="7162800" cy="5853113"/>
          </a:xfrm>
        </p:spPr>
        <p:txBody>
          <a:bodyPr>
            <a:normAutofit lnSpcReduction="10000"/>
          </a:bodyPr>
          <a:lstStyle/>
          <a:p>
            <a:pPr marL="1371600" lvl="3" indent="0">
              <a:buNone/>
            </a:pPr>
            <a:r>
              <a:rPr lang="en-US" sz="3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 one place</a:t>
            </a:r>
          </a:p>
          <a:p>
            <a:pPr marL="0" indent="0">
              <a:buNone/>
            </a:pPr>
            <a:r>
              <a:rPr lang="en-US" dirty="0" smtClean="0">
                <a:solidFill>
                  <a:srgbClr val="000090"/>
                </a:solidFill>
              </a:rPr>
              <a:t>Ph.D. students </a:t>
            </a:r>
          </a:p>
          <a:p>
            <a:pPr marL="0" indent="0">
              <a:buNone/>
            </a:pPr>
            <a:r>
              <a:rPr lang="en-US" dirty="0" smtClean="0">
                <a:solidFill>
                  <a:srgbClr val="800000"/>
                </a:solidFill>
              </a:rPr>
              <a:t>Jen </a:t>
            </a:r>
            <a:r>
              <a:rPr lang="en-US" dirty="0">
                <a:solidFill>
                  <a:srgbClr val="800000"/>
                </a:solidFill>
              </a:rPr>
              <a:t>Spinney </a:t>
            </a:r>
            <a:r>
              <a:rPr lang="en-US" dirty="0" smtClean="0"/>
              <a:t>U </a:t>
            </a:r>
            <a:r>
              <a:rPr lang="en-US" dirty="0"/>
              <a:t>of </a:t>
            </a:r>
            <a:r>
              <a:rPr lang="en-US" dirty="0" smtClean="0"/>
              <a:t>Western </a:t>
            </a:r>
            <a:r>
              <a:rPr lang="en-US" dirty="0"/>
              <a:t>Ontario </a:t>
            </a:r>
            <a:r>
              <a:rPr lang="en-US" i="1" dirty="0" smtClean="0">
                <a:solidFill>
                  <a:srgbClr val="000000"/>
                </a:solidFill>
              </a:rPr>
              <a:t>Anthropology</a:t>
            </a:r>
          </a:p>
          <a:p>
            <a:pPr marL="0" indent="0">
              <a:buNone/>
            </a:pPr>
            <a:endParaRPr lang="en-US" dirty="0"/>
          </a:p>
          <a:p>
            <a:pPr marL="0" indent="0">
              <a:buNone/>
            </a:pPr>
            <a:r>
              <a:rPr lang="en-US" dirty="0">
                <a:solidFill>
                  <a:srgbClr val="800000"/>
                </a:solidFill>
              </a:rPr>
              <a:t>Amber </a:t>
            </a:r>
            <a:r>
              <a:rPr lang="en-US" dirty="0" smtClean="0">
                <a:solidFill>
                  <a:srgbClr val="800000"/>
                </a:solidFill>
              </a:rPr>
              <a:t>Silver Nelson </a:t>
            </a:r>
            <a:r>
              <a:rPr lang="en-US" dirty="0"/>
              <a:t>U of Waterloo </a:t>
            </a:r>
            <a:r>
              <a:rPr lang="en-US" i="1" dirty="0" smtClean="0">
                <a:solidFill>
                  <a:schemeClr val="tx1"/>
                </a:solidFill>
              </a:rPr>
              <a:t>Geography</a:t>
            </a:r>
            <a:r>
              <a:rPr lang="en-US" dirty="0"/>
              <a:t> </a:t>
            </a:r>
            <a:endParaRPr lang="en-US" dirty="0" smtClean="0"/>
          </a:p>
          <a:p>
            <a:pPr marL="0" indent="0">
              <a:spcBef>
                <a:spcPts val="0"/>
              </a:spcBef>
              <a:buNone/>
            </a:pPr>
            <a:r>
              <a:rPr lang="en-US" dirty="0"/>
              <a:t>	</a:t>
            </a:r>
            <a:r>
              <a:rPr lang="en-US" dirty="0" smtClean="0"/>
              <a:t>			</a:t>
            </a:r>
          </a:p>
          <a:p>
            <a:pPr marL="0" indent="0">
              <a:spcBef>
                <a:spcPts val="0"/>
              </a:spcBef>
              <a:buNone/>
            </a:pPr>
            <a:r>
              <a:rPr lang="en-US" dirty="0">
                <a:solidFill>
                  <a:srgbClr val="800000"/>
                </a:solidFill>
              </a:rPr>
              <a:t> </a:t>
            </a:r>
            <a:r>
              <a:rPr lang="en-US" dirty="0" smtClean="0">
                <a:solidFill>
                  <a:srgbClr val="800000"/>
                </a:solidFill>
              </a:rPr>
              <a:t>              Stephanie Hoekstra</a:t>
            </a:r>
            <a:r>
              <a:rPr lang="en-US" dirty="0" smtClean="0"/>
              <a:t> East</a:t>
            </a:r>
          </a:p>
          <a:p>
            <a:pPr marL="0" indent="0">
              <a:spcBef>
                <a:spcPts val="0"/>
              </a:spcBef>
              <a:buNone/>
            </a:pPr>
            <a:r>
              <a:rPr lang="en-US" dirty="0"/>
              <a:t>	</a:t>
            </a:r>
            <a:r>
              <a:rPr lang="en-US" dirty="0" smtClean="0"/>
              <a:t>	</a:t>
            </a:r>
            <a:r>
              <a:rPr lang="en-US" dirty="0"/>
              <a:t> </a:t>
            </a:r>
            <a:r>
              <a:rPr lang="en-US" dirty="0" smtClean="0"/>
              <a:t>    Carolina University</a:t>
            </a:r>
          </a:p>
          <a:p>
            <a:pPr marL="0" indent="0">
              <a:spcBef>
                <a:spcPts val="0"/>
              </a:spcBef>
              <a:buNone/>
            </a:pPr>
            <a:r>
              <a:rPr lang="en-US" i="1" dirty="0">
                <a:solidFill>
                  <a:schemeClr val="tx1"/>
                </a:solidFill>
              </a:rPr>
              <a:t>	</a:t>
            </a:r>
            <a:r>
              <a:rPr lang="en-US" i="1" dirty="0" smtClean="0">
                <a:solidFill>
                  <a:schemeClr val="tx1"/>
                </a:solidFill>
              </a:rPr>
              <a:t>		 Coastal resource management</a:t>
            </a:r>
            <a:endParaRPr lang="en-US" i="1" dirty="0">
              <a:solidFill>
                <a:schemeClr val="tx1"/>
              </a:solidFill>
            </a:endParaRPr>
          </a:p>
        </p:txBody>
      </p:sp>
      <p:pic>
        <p:nvPicPr>
          <p:cNvPr id="6" name="Picture 5"/>
          <p:cNvPicPr>
            <a:picLocks noChangeAspect="1"/>
          </p:cNvPicPr>
          <p:nvPr/>
        </p:nvPicPr>
        <p:blipFill>
          <a:blip r:embed="rId2"/>
          <a:stretch>
            <a:fillRect/>
          </a:stretch>
        </p:blipFill>
        <p:spPr>
          <a:xfrm>
            <a:off x="304800" y="990600"/>
            <a:ext cx="1828800" cy="1828800"/>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0" y="3124200"/>
            <a:ext cx="1295400" cy="2026466"/>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81200" y="4724400"/>
            <a:ext cx="1590476" cy="1938867"/>
          </a:xfrm>
          <a:prstGeom prst="rect">
            <a:avLst/>
          </a:prstGeom>
        </p:spPr>
      </p:pic>
    </p:spTree>
    <p:extLst>
      <p:ext uri="{BB962C8B-B14F-4D97-AF65-F5344CB8AC3E}">
        <p14:creationId xmlns:p14="http://schemas.microsoft.com/office/powerpoint/2010/main" val="342564178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6200"/>
            <a:ext cx="9067800" cy="1143000"/>
          </a:xfrm>
        </p:spPr>
        <p:txBody>
          <a:bodyPr>
            <a:normAutofit fontScale="90000"/>
          </a:bodyPr>
          <a:lstStyle/>
          <a:p>
            <a:pPr>
              <a:defRPr/>
            </a:pPr>
            <a:r>
              <a:rPr dirty="0" smtClean="0">
                <a:latin typeface="Calibri" charset="0"/>
                <a:ea typeface="ＭＳ Ｐゴシック" charset="-128"/>
              </a:rPr>
              <a:t>Research findings challenge assumptions – </a:t>
            </a:r>
            <a:r>
              <a:rPr dirty="0" smtClean="0">
                <a:solidFill>
                  <a:srgbClr val="800000"/>
                </a:solidFill>
                <a:latin typeface="Calibri" charset="0"/>
                <a:ea typeface="ＭＳ Ｐゴシック" charset="-128"/>
              </a:rPr>
              <a:t>R</a:t>
            </a:r>
            <a:r>
              <a:rPr lang="en-US" dirty="0" smtClean="0">
                <a:solidFill>
                  <a:srgbClr val="800000"/>
                </a:solidFill>
                <a:latin typeface="Calibri" charset="0"/>
                <a:ea typeface="ＭＳ Ｐゴシック" charset="-128"/>
              </a:rPr>
              <a:t>ead</a:t>
            </a:r>
            <a:r>
              <a:rPr dirty="0" smtClean="0">
                <a:solidFill>
                  <a:srgbClr val="800000"/>
                </a:solidFill>
                <a:latin typeface="Calibri" charset="0"/>
                <a:ea typeface="ＭＳ Ｐゴシック" charset="-128"/>
              </a:rPr>
              <a:t>, W</a:t>
            </a:r>
            <a:r>
              <a:rPr lang="en-US" dirty="0" smtClean="0">
                <a:solidFill>
                  <a:srgbClr val="800000"/>
                </a:solidFill>
                <a:latin typeface="Calibri" charset="0"/>
                <a:ea typeface="ＭＳ Ｐゴシック" charset="-128"/>
              </a:rPr>
              <a:t>atch</a:t>
            </a:r>
            <a:r>
              <a:rPr dirty="0" smtClean="0">
                <a:solidFill>
                  <a:srgbClr val="800000"/>
                </a:solidFill>
                <a:latin typeface="Calibri" charset="0"/>
                <a:ea typeface="ＭＳ Ｐゴシック" charset="-128"/>
              </a:rPr>
              <a:t>, U</a:t>
            </a:r>
            <a:r>
              <a:rPr lang="en-US" dirty="0" smtClean="0">
                <a:solidFill>
                  <a:srgbClr val="800000"/>
                </a:solidFill>
                <a:latin typeface="Calibri" charset="0"/>
                <a:ea typeface="ＭＳ Ｐゴシック" charset="-128"/>
              </a:rPr>
              <a:t>se</a:t>
            </a:r>
            <a:r>
              <a:rPr dirty="0" smtClean="0">
                <a:solidFill>
                  <a:srgbClr val="800000"/>
                </a:solidFill>
                <a:latin typeface="Calibri" charset="0"/>
                <a:ea typeface="ＭＳ Ｐゴシック" charset="-128"/>
              </a:rPr>
              <a:t> </a:t>
            </a:r>
            <a:r>
              <a:rPr dirty="0" smtClean="0">
                <a:latin typeface="Calibri" charset="0"/>
                <a:ea typeface="ＭＳ Ｐゴシック" charset="-128"/>
              </a:rPr>
              <a:t>them </a:t>
            </a:r>
            <a:r>
              <a:rPr lang="en-US" dirty="0">
                <a:latin typeface="Calibri" charset="0"/>
                <a:ea typeface="ＭＳ Ｐゴシック" charset="-128"/>
              </a:rPr>
              <a:t> </a:t>
            </a:r>
            <a:r>
              <a:rPr lang="en-US"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ea typeface="ＭＳ Ｐゴシック" charset="-128"/>
              </a:rPr>
              <a:t>No need to re-invent  </a:t>
            </a:r>
            <a:r>
              <a:rPr lang="en-US"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charset="0"/>
                <a:ea typeface="ＭＳ Ｐゴシック" charset="-128"/>
              </a:rPr>
              <a:t>Build on what we know</a:t>
            </a:r>
            <a:endParaRPr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charset="0"/>
              <a:ea typeface="ＭＳ Ｐゴシック" charset="-128"/>
            </a:endParaRPr>
          </a:p>
        </p:txBody>
      </p:sp>
      <p:sp>
        <p:nvSpPr>
          <p:cNvPr id="2" name="Text Placeholder 1"/>
          <p:cNvSpPr>
            <a:spLocks noGrp="1"/>
          </p:cNvSpPr>
          <p:nvPr>
            <p:ph type="body" idx="1"/>
          </p:nvPr>
        </p:nvSpPr>
        <p:spPr>
          <a:xfrm>
            <a:off x="0" y="2743200"/>
            <a:ext cx="4572000" cy="2133600"/>
          </a:xfrm>
        </p:spPr>
        <p:txBody>
          <a:bodyPr>
            <a:noAutofit/>
          </a:bodyPr>
          <a:lstStyle/>
          <a:p>
            <a:r>
              <a:rPr lang="en-US" sz="2800" dirty="0" smtClean="0"/>
              <a:t>Beware of mental models, </a:t>
            </a:r>
            <a:r>
              <a:rPr lang="en-US" sz="2800" dirty="0" smtClean="0">
                <a:solidFill>
                  <a:srgbClr val="800000"/>
                </a:solidFill>
              </a:rPr>
              <a:t>optimism bias &amp; warning fatigue </a:t>
            </a:r>
            <a:r>
              <a:rPr lang="en-US" sz="2800" dirty="0" smtClean="0"/>
              <a:t>that limit ability or willingness to respond to warnings even if they are accurate</a:t>
            </a:r>
          </a:p>
          <a:p>
            <a:endParaRPr lang="en-US" dirty="0" smtClean="0"/>
          </a:p>
          <a:p>
            <a:endParaRPr lang="en-US" dirty="0"/>
          </a:p>
        </p:txBody>
      </p:sp>
      <p:sp>
        <p:nvSpPr>
          <p:cNvPr id="30725" name="Content Placeholder 6"/>
          <p:cNvSpPr>
            <a:spLocks noGrp="1"/>
          </p:cNvSpPr>
          <p:nvPr>
            <p:ph sz="half" idx="2"/>
          </p:nvPr>
        </p:nvSpPr>
        <p:spPr>
          <a:xfrm>
            <a:off x="4114800" y="1219200"/>
            <a:ext cx="5029200" cy="1219200"/>
          </a:xfrm>
          <a:solidFill>
            <a:schemeClr val="bg2"/>
          </a:solidFill>
        </p:spPr>
        <p:txBody>
          <a:bodyPr>
            <a:normAutofit/>
          </a:bodyPr>
          <a:lstStyle/>
          <a:p>
            <a:pPr marL="0" indent="0">
              <a:buNone/>
            </a:pPr>
            <a:r>
              <a:rPr lang="en-US" dirty="0" smtClean="0">
                <a:latin typeface="Calibri" charset="0"/>
                <a:ea typeface="ＭＳ Ｐゴシック" charset="-128"/>
              </a:rPr>
              <a:t>See: </a:t>
            </a:r>
            <a:r>
              <a:rPr lang="en-US" dirty="0" smtClean="0">
                <a:solidFill>
                  <a:srgbClr val="800000"/>
                </a:solidFill>
                <a:latin typeface="Calibri" charset="0"/>
                <a:ea typeface="ＭＳ Ｐゴシック" charset="-128"/>
              </a:rPr>
              <a:t>Robert Meyer</a:t>
            </a:r>
            <a:r>
              <a:rPr lang="en-US" dirty="0" smtClean="0">
                <a:latin typeface="Calibri" charset="0"/>
                <a:ea typeface="ＭＳ Ｐゴシック" charset="-128"/>
              </a:rPr>
              <a:t> “The faulty mental models that lead to poor disaster preparation” 07/07/2014 </a:t>
            </a:r>
          </a:p>
        </p:txBody>
      </p:sp>
      <p:pic>
        <p:nvPicPr>
          <p:cNvPr id="6" name="Picture 5" descr="Brenda Mackie_headsho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15664" y="2819399"/>
            <a:ext cx="1428136" cy="1753355"/>
          </a:xfrm>
          <a:prstGeom prst="rect">
            <a:avLst/>
          </a:prstGeom>
        </p:spPr>
      </p:pic>
      <p:sp>
        <p:nvSpPr>
          <p:cNvPr id="7" name="TextBox 6"/>
          <p:cNvSpPr txBox="1"/>
          <p:nvPr/>
        </p:nvSpPr>
        <p:spPr>
          <a:xfrm>
            <a:off x="5410200" y="4572000"/>
            <a:ext cx="3733800" cy="1815882"/>
          </a:xfrm>
          <a:prstGeom prst="rect">
            <a:avLst/>
          </a:prstGeom>
          <a:noFill/>
        </p:spPr>
        <p:txBody>
          <a:bodyPr wrap="square" rtlCol="0">
            <a:spAutoFit/>
          </a:bodyPr>
          <a:lstStyle/>
          <a:p>
            <a:r>
              <a:rPr lang="en-US" b="1" dirty="0" smtClean="0">
                <a:solidFill>
                  <a:srgbClr val="800000"/>
                </a:solidFill>
                <a:latin typeface="+mn-lt"/>
              </a:rPr>
              <a:t>* Brenda Mackie </a:t>
            </a:r>
            <a:r>
              <a:rPr lang="en-US" b="1" dirty="0" smtClean="0">
                <a:solidFill>
                  <a:srgbClr val="660066"/>
                </a:solidFill>
                <a:latin typeface="+mn-lt"/>
              </a:rPr>
              <a:t>2014 </a:t>
            </a:r>
          </a:p>
          <a:p>
            <a:r>
              <a:rPr lang="en-US" b="1" dirty="0">
                <a:solidFill>
                  <a:srgbClr val="660066"/>
                </a:solidFill>
                <a:latin typeface="+mn-lt"/>
              </a:rPr>
              <a:t>d</a:t>
            </a:r>
            <a:r>
              <a:rPr lang="en-US" b="1" dirty="0" smtClean="0">
                <a:solidFill>
                  <a:srgbClr val="660066"/>
                </a:solidFill>
                <a:latin typeface="+mn-lt"/>
              </a:rPr>
              <a:t>issertation on </a:t>
            </a:r>
          </a:p>
          <a:p>
            <a:r>
              <a:rPr lang="en-US" b="1" dirty="0">
                <a:solidFill>
                  <a:srgbClr val="660066"/>
                </a:solidFill>
                <a:latin typeface="+mn-lt"/>
              </a:rPr>
              <a:t>b</a:t>
            </a:r>
            <a:r>
              <a:rPr lang="en-US" b="1" dirty="0" smtClean="0">
                <a:solidFill>
                  <a:srgbClr val="660066"/>
                </a:solidFill>
                <a:latin typeface="+mn-lt"/>
              </a:rPr>
              <a:t>ushfire warning fatigue </a:t>
            </a:r>
            <a:endParaRPr lang="en-US" b="1" dirty="0">
              <a:solidFill>
                <a:srgbClr val="660066"/>
              </a:solidFill>
              <a:latin typeface="+mn-lt"/>
            </a:endParaRPr>
          </a:p>
        </p:txBody>
      </p:sp>
      <p:pic>
        <p:nvPicPr>
          <p:cNvPr id="8" name="Picture 7"/>
          <p:cNvPicPr>
            <a:picLocks noChangeAspect="1"/>
          </p:cNvPicPr>
          <p:nvPr/>
        </p:nvPicPr>
        <p:blipFill>
          <a:blip r:embed="rId3"/>
          <a:stretch>
            <a:fillRect/>
          </a:stretch>
        </p:blipFill>
        <p:spPr>
          <a:xfrm>
            <a:off x="714928" y="3962400"/>
            <a:ext cx="4161872" cy="2895600"/>
          </a:xfrm>
          <a:prstGeom prst="rect">
            <a:avLst/>
          </a:prstGeom>
        </p:spPr>
      </p:pic>
    </p:spTree>
    <p:extLst>
      <p:ext uri="{BB962C8B-B14F-4D97-AF65-F5344CB8AC3E}">
        <p14:creationId xmlns:p14="http://schemas.microsoft.com/office/powerpoint/2010/main" val="375150409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47800" y="3048000"/>
            <a:ext cx="4724400" cy="461963"/>
          </a:xfrm>
          <a:prstGeom prst="rect">
            <a:avLst/>
          </a:prstGeom>
        </p:spPr>
        <p:txBody>
          <a:bodyPr>
            <a:spAutoFit/>
          </a:bodyPr>
          <a:lstStyle/>
          <a:p>
            <a:pPr>
              <a:defRPr/>
            </a:pPr>
            <a:r>
              <a:rPr lang="en-US" b="1" kern="0" dirty="0">
                <a:solidFill>
                  <a:srgbClr val="A50021"/>
                </a:solidFill>
                <a:latin typeface="Calibri" charset="0"/>
                <a:cs typeface="Calibri" pitchFamily="34" charset="0"/>
              </a:rPr>
              <a:t/>
            </a:r>
            <a:br>
              <a:rPr lang="en-US" b="1" kern="0" dirty="0">
                <a:solidFill>
                  <a:srgbClr val="A50021"/>
                </a:solidFill>
                <a:latin typeface="Calibri" charset="0"/>
                <a:cs typeface="Calibri" pitchFamily="34" charset="0"/>
              </a:rPr>
            </a:br>
            <a:endParaRPr lang="en-US" dirty="0"/>
          </a:p>
        </p:txBody>
      </p:sp>
      <p:pic>
        <p:nvPicPr>
          <p:cNvPr id="48132"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0"/>
            <a:ext cx="2057400" cy="1635125"/>
          </a:xfrm>
          <a:prstGeom prst="rect">
            <a:avLst/>
          </a:prstGeom>
          <a:noFill/>
          <a:ln w="9525">
            <a:noFill/>
            <a:miter lim="800000"/>
            <a:headEnd/>
            <a:tailEnd/>
          </a:ln>
        </p:spPr>
      </p:pic>
      <p:pic>
        <p:nvPicPr>
          <p:cNvPr id="48133"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14312"/>
            <a:ext cx="1981200" cy="1309688"/>
          </a:xfrm>
          <a:prstGeom prst="rect">
            <a:avLst/>
          </a:prstGeom>
          <a:noFill/>
          <a:ln w="9525">
            <a:noFill/>
            <a:miter lim="800000"/>
            <a:headEnd/>
            <a:tailEnd/>
          </a:ln>
        </p:spPr>
      </p:pic>
      <p:sp>
        <p:nvSpPr>
          <p:cNvPr id="8" name="Right Arrow 7"/>
          <p:cNvSpPr/>
          <p:nvPr/>
        </p:nvSpPr>
        <p:spPr>
          <a:xfrm>
            <a:off x="2133600" y="609600"/>
            <a:ext cx="1416050" cy="484188"/>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itle 1"/>
          <p:cNvSpPr txBox="1">
            <a:spLocks/>
          </p:cNvSpPr>
          <p:nvPr/>
        </p:nvSpPr>
        <p:spPr bwMode="auto">
          <a:xfrm>
            <a:off x="-33867" y="1752600"/>
            <a:ext cx="8796867" cy="1143000"/>
          </a:xfrm>
          <a:prstGeom prst="rect">
            <a:avLst/>
          </a:prstGeom>
          <a:noFill/>
          <a:ln w="9525">
            <a:noFill/>
            <a:miter lim="800000"/>
            <a:headEnd/>
            <a:tailEnd/>
          </a:ln>
          <a:effectLst>
            <a:outerShdw blurRad="25400" dist="12700" dir="2700000" algn="ctr" rotWithShape="0">
              <a:schemeClr val="tx1">
                <a:lumMod val="50000"/>
                <a:lumOff val="50000"/>
              </a:schemeClr>
            </a:outerShdw>
          </a:effectLst>
        </p:spPr>
        <p:txBody>
          <a:bodyPr anchor="ctr">
            <a:prstTxWarp prst="textNoShape">
              <a:avLst/>
            </a:prstTxWarp>
          </a:bodyPr>
          <a:lstStyle/>
          <a:p>
            <a:pPr eaLnBrk="0" hangingPunct="0">
              <a:defRPr/>
            </a:pPr>
            <a:r>
              <a:rPr lang="en-US" sz="3200" b="1" dirty="0">
                <a:solidFill>
                  <a:srgbClr val="000090"/>
                </a:solidFill>
                <a:latin typeface="Calibri"/>
              </a:rPr>
              <a:t>C</a:t>
            </a:r>
            <a:r>
              <a:rPr lang="en-US" sz="3200" b="1" dirty="0" smtClean="0">
                <a:solidFill>
                  <a:srgbClr val="000090"/>
                </a:solidFill>
                <a:latin typeface="Calibri"/>
              </a:rPr>
              <a:t>alls for more &amp; woven in social science keep coming – </a:t>
            </a:r>
            <a:r>
              <a:rPr lang="en-US" sz="3200" b="1" i="1" dirty="0" smtClean="0">
                <a:solidFill>
                  <a:srgbClr val="800000"/>
                </a:solidFill>
                <a:latin typeface="Calibri"/>
              </a:rPr>
              <a:t>Adjacent social science is add-on</a:t>
            </a:r>
          </a:p>
        </p:txBody>
      </p:sp>
      <p:sp>
        <p:nvSpPr>
          <p:cNvPr id="13" name="Title 1"/>
          <p:cNvSpPr>
            <a:spLocks noGrp="1"/>
          </p:cNvSpPr>
          <p:nvPr>
            <p:ph type="title"/>
          </p:nvPr>
        </p:nvSpPr>
        <p:spPr>
          <a:xfrm>
            <a:off x="228600" y="5334000"/>
            <a:ext cx="8763000" cy="1162050"/>
          </a:xfrm>
        </p:spPr>
        <p:txBody>
          <a:bodyPr>
            <a:noAutofit/>
          </a:bodyPr>
          <a:lstStyle/>
          <a:p>
            <a:r>
              <a:rPr lang="en-US" sz="2400" dirty="0">
                <a:solidFill>
                  <a:srgbClr val="800000"/>
                </a:solidFill>
                <a:latin typeface="+mn-lt"/>
              </a:rPr>
              <a:t/>
            </a:r>
            <a:br>
              <a:rPr lang="en-US" sz="2400" dirty="0">
                <a:solidFill>
                  <a:srgbClr val="800000"/>
                </a:solidFill>
                <a:latin typeface="+mn-lt"/>
              </a:rPr>
            </a:br>
            <a:r>
              <a:rPr lang="en-US" sz="2400" dirty="0" smtClean="0">
                <a:solidFill>
                  <a:srgbClr val="800000"/>
                </a:solidFill>
                <a:latin typeface="+mn-lt"/>
              </a:rPr>
              <a:t>NOAA Science Advisory Board </a:t>
            </a:r>
            <a:r>
              <a:rPr lang="en-US" sz="2400" dirty="0" smtClean="0"/>
              <a:t>2013</a:t>
            </a:r>
            <a:r>
              <a:rPr lang="en-US" sz="2400" dirty="0"/>
              <a:t>: </a:t>
            </a:r>
            <a:r>
              <a:rPr lang="en-US" sz="2400" i="1" dirty="0">
                <a:solidFill>
                  <a:srgbClr val="A50021"/>
                </a:solidFill>
              </a:rPr>
              <a:t>In the Nation's Best Interest: Making the Most of NOAA's Science Enterprise </a:t>
            </a:r>
            <a:r>
              <a:rPr lang="en-US" sz="2400" i="1" dirty="0" smtClean="0">
                <a:solidFill>
                  <a:srgbClr val="A50021"/>
                </a:solidFill>
              </a:rPr>
              <a:t>– </a:t>
            </a:r>
            <a:r>
              <a:rPr lang="en-US" sz="2400" dirty="0" smtClean="0"/>
              <a:t>Final Report </a:t>
            </a:r>
            <a:r>
              <a:rPr lang="en-US" sz="2400" dirty="0"/>
              <a:t>from Research &amp; Development Portfolio Review Task Force </a:t>
            </a:r>
            <a:r>
              <a:rPr lang="en-US" sz="2400" kern="0" dirty="0">
                <a:solidFill>
                  <a:srgbClr val="800000"/>
                </a:solidFill>
                <a:cs typeface="Calibri" pitchFamily="34" charset="0"/>
              </a:rPr>
              <a:t/>
            </a:r>
            <a:br>
              <a:rPr lang="en-US" sz="2400" kern="0" dirty="0">
                <a:solidFill>
                  <a:srgbClr val="800000"/>
                </a:solidFill>
                <a:cs typeface="Calibri" pitchFamily="34" charset="0"/>
              </a:rPr>
            </a:br>
            <a:endParaRPr lang="en-US" sz="2400" dirty="0">
              <a:solidFill>
                <a:srgbClr val="800000"/>
              </a:solidFill>
              <a:latin typeface="+mn-lt"/>
            </a:endParaRPr>
          </a:p>
        </p:txBody>
      </p:sp>
      <p:grpSp>
        <p:nvGrpSpPr>
          <p:cNvPr id="10" name="Group 9"/>
          <p:cNvGrpSpPr/>
          <p:nvPr/>
        </p:nvGrpSpPr>
        <p:grpSpPr>
          <a:xfrm>
            <a:off x="714350" y="2895600"/>
            <a:ext cx="3095650" cy="2322822"/>
            <a:chOff x="0" y="1741177"/>
            <a:chExt cx="3095650" cy="2322822"/>
          </a:xfrm>
        </p:grpSpPr>
        <p:sp>
          <p:nvSpPr>
            <p:cNvPr id="11" name="Rectangle 10"/>
            <p:cNvSpPr/>
            <p:nvPr/>
          </p:nvSpPr>
          <p:spPr>
            <a:xfrm>
              <a:off x="0" y="1741177"/>
              <a:ext cx="3095650" cy="2322822"/>
            </a:xfrm>
            <a:prstGeom prst="rect">
              <a:avLst/>
            </a:prstGeom>
            <a:blipFill rotWithShape="0">
              <a:blip r:embed="rId4"/>
              <a:stretch>
                <a:fillRect/>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Rectangle 13"/>
            <p:cNvSpPr/>
            <p:nvPr/>
          </p:nvSpPr>
          <p:spPr>
            <a:xfrm>
              <a:off x="0" y="1741177"/>
              <a:ext cx="3095650" cy="23228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endParaRPr lang="en-US" sz="3600" b="1" kern="1200" dirty="0">
                <a:solidFill>
                  <a:srgbClr val="000090"/>
                </a:solidFill>
              </a:endParaRPr>
            </a:p>
          </p:txBody>
        </p:sp>
      </p:grpSp>
      <p:grpSp>
        <p:nvGrpSpPr>
          <p:cNvPr id="15" name="Group 14"/>
          <p:cNvGrpSpPr/>
          <p:nvPr/>
        </p:nvGrpSpPr>
        <p:grpSpPr>
          <a:xfrm>
            <a:off x="3761695" y="2895600"/>
            <a:ext cx="3401105" cy="2340006"/>
            <a:chOff x="4142961" y="1788519"/>
            <a:chExt cx="3172505" cy="2187606"/>
          </a:xfrm>
        </p:grpSpPr>
        <p:sp>
          <p:nvSpPr>
            <p:cNvPr id="16" name="Rounded Rectangle 15"/>
            <p:cNvSpPr/>
            <p:nvPr/>
          </p:nvSpPr>
          <p:spPr>
            <a:xfrm>
              <a:off x="4343666" y="1788519"/>
              <a:ext cx="2971800" cy="2187606"/>
            </a:xfrm>
            <a:prstGeom prst="roundRect">
              <a:avLst/>
            </a:prstGeom>
            <a:blipFill rotWithShape="0">
              <a:blip r:embed="rId5"/>
              <a:stretch>
                <a:fillRect/>
              </a:stretch>
            </a:blipFill>
          </p:spPr>
          <p:style>
            <a:lnRef idx="0">
              <a:schemeClr val="lt1">
                <a:hueOff val="0"/>
                <a:satOff val="0"/>
                <a:lumOff val="0"/>
                <a:alphaOff val="0"/>
              </a:schemeClr>
            </a:lnRef>
            <a:fillRef idx="3">
              <a:scrgbClr r="0" g="0" b="0"/>
            </a:fillRef>
            <a:effectRef idx="2">
              <a:schemeClr val="accent1">
                <a:shade val="50000"/>
                <a:hueOff val="289149"/>
                <a:satOff val="-6048"/>
                <a:lumOff val="33650"/>
                <a:alphaOff val="0"/>
              </a:schemeClr>
            </a:effectRef>
            <a:fontRef idx="minor">
              <a:schemeClr val="lt1"/>
            </a:fontRef>
          </p:style>
        </p:sp>
        <p:sp>
          <p:nvSpPr>
            <p:cNvPr id="17" name="Rounded Rectangle 4"/>
            <p:cNvSpPr/>
            <p:nvPr/>
          </p:nvSpPr>
          <p:spPr>
            <a:xfrm>
              <a:off x="4142961" y="2396499"/>
              <a:ext cx="1163411" cy="10601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endParaRPr lang="en-US" sz="5400" b="1" kern="1200" dirty="0">
                <a:solidFill>
                  <a:srgbClr val="000090"/>
                </a:solidFill>
              </a:endParaRPr>
            </a:p>
          </p:txBody>
        </p:sp>
      </p:grpSp>
      <p:sp>
        <p:nvSpPr>
          <p:cNvPr id="18" name="TextBox 17"/>
          <p:cNvSpPr txBox="1"/>
          <p:nvPr/>
        </p:nvSpPr>
        <p:spPr>
          <a:xfrm>
            <a:off x="5410200" y="304800"/>
            <a:ext cx="3733800" cy="1200328"/>
          </a:xfrm>
          <a:prstGeom prst="rect">
            <a:avLst/>
          </a:prstGeom>
          <a:solidFill>
            <a:srgbClr val="000090">
              <a:alpha val="85000"/>
            </a:srgbClr>
          </a:solidFill>
        </p:spPr>
        <p:txBody>
          <a:bodyPr wrap="square" rtlCol="0">
            <a:spAutoFit/>
          </a:bodyPr>
          <a:lstStyle/>
          <a:p>
            <a:r>
              <a:rPr lang="en-US" sz="2400" b="1" dirty="0" smtClean="0">
                <a:solidFill>
                  <a:schemeClr val="bg1"/>
                </a:solidFill>
                <a:latin typeface="+mn-lt"/>
              </a:rPr>
              <a:t>From parallel universe</a:t>
            </a:r>
          </a:p>
          <a:p>
            <a:r>
              <a:rPr lang="en-US" sz="2400" b="1" dirty="0" smtClean="0">
                <a:solidFill>
                  <a:schemeClr val="bg1"/>
                </a:solidFill>
                <a:latin typeface="+mn-lt"/>
              </a:rPr>
              <a:t> to woven fabric of physical</a:t>
            </a:r>
          </a:p>
          <a:p>
            <a:r>
              <a:rPr lang="en-US" sz="2400" b="1" dirty="0" smtClean="0">
                <a:solidFill>
                  <a:schemeClr val="bg1"/>
                </a:solidFill>
                <a:latin typeface="+mn-lt"/>
              </a:rPr>
              <a:t> &amp; social science</a:t>
            </a:r>
            <a:endParaRPr lang="en-US" sz="2400" b="1" dirty="0">
              <a:solidFill>
                <a:schemeClr val="bg1"/>
              </a:solidFill>
              <a:latin typeface="+mn-lt"/>
            </a:endParaRPr>
          </a:p>
        </p:txBody>
      </p:sp>
    </p:spTree>
    <p:extLst>
      <p:ext uri="{BB962C8B-B14F-4D97-AF65-F5344CB8AC3E}">
        <p14:creationId xmlns:p14="http://schemas.microsoft.com/office/powerpoint/2010/main" val="413118762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2819400"/>
            <a:ext cx="9144000" cy="1143000"/>
          </a:xfrm>
        </p:spPr>
        <p:txBody>
          <a:bodyPr>
            <a:normAutofit/>
          </a:bodyPr>
          <a:lstStyle/>
          <a:p>
            <a:r>
              <a:rPr lang="en-US" dirty="0" smtClean="0"/>
              <a:t>No it’s NOT getting people to do anything </a:t>
            </a:r>
            <a:r>
              <a:rPr lang="en-US" dirty="0" smtClean="0">
                <a:solidFill>
                  <a:srgbClr val="800000"/>
                </a:solidFill>
              </a:rPr>
              <a:t>– Provide people with what </a:t>
            </a:r>
            <a:r>
              <a:rPr lang="en-US" dirty="0" smtClean="0"/>
              <a:t>they say </a:t>
            </a:r>
            <a:r>
              <a:rPr lang="en-US" dirty="0" smtClean="0">
                <a:solidFill>
                  <a:srgbClr val="800000"/>
                </a:solidFill>
              </a:rPr>
              <a:t>they need</a:t>
            </a:r>
            <a:endParaRPr lang="en-US" dirty="0">
              <a:solidFill>
                <a:srgbClr val="800000"/>
              </a:solidFill>
            </a:endParaRPr>
          </a:p>
        </p:txBody>
      </p:sp>
      <p:sp>
        <p:nvSpPr>
          <p:cNvPr id="4" name="Rectangle 3"/>
          <p:cNvSpPr/>
          <p:nvPr/>
        </p:nvSpPr>
        <p:spPr>
          <a:xfrm>
            <a:off x="76200" y="152400"/>
            <a:ext cx="9144000" cy="2062103"/>
          </a:xfrm>
          <a:prstGeom prst="rect">
            <a:avLst/>
          </a:prstGeom>
        </p:spPr>
        <p:txBody>
          <a:bodyPr wrap="square">
            <a:spAutoFit/>
          </a:bodyPr>
          <a:lstStyle/>
          <a:p>
            <a:r>
              <a:rPr lang="en-US" sz="3200" b="1" dirty="0" smtClean="0">
                <a:latin typeface="+mn-lt"/>
              </a:rPr>
              <a:t>“….we’re </a:t>
            </a:r>
            <a:r>
              <a:rPr lang="en-US" sz="3200" b="1" dirty="0">
                <a:latin typeface="+mn-lt"/>
              </a:rPr>
              <a:t>talking about the intersection of nature </a:t>
            </a:r>
            <a:r>
              <a:rPr lang="en-US" sz="3200" b="1" dirty="0" smtClean="0">
                <a:latin typeface="+mn-lt"/>
              </a:rPr>
              <a:t>&amp; </a:t>
            </a:r>
            <a:r>
              <a:rPr lang="en-US" sz="3200" b="1" dirty="0">
                <a:latin typeface="+mn-lt"/>
              </a:rPr>
              <a:t>society, &amp;</a:t>
            </a:r>
            <a:r>
              <a:rPr lang="en-US" sz="3200" b="1" dirty="0" smtClean="0">
                <a:latin typeface="+mn-lt"/>
              </a:rPr>
              <a:t> </a:t>
            </a:r>
            <a:r>
              <a:rPr lang="en-US" sz="3200" b="1" dirty="0">
                <a:latin typeface="+mn-lt"/>
              </a:rPr>
              <a:t>at that intersection it’s not just physical science but the science of </a:t>
            </a:r>
            <a:r>
              <a:rPr lang="en-US" sz="3200" b="1" i="1" dirty="0">
                <a:solidFill>
                  <a:srgbClr val="800000"/>
                </a:solidFill>
                <a:latin typeface="+mn-lt"/>
              </a:rPr>
              <a:t>how to get people to listen, </a:t>
            </a:r>
            <a:r>
              <a:rPr lang="en-US" sz="3200" b="1" i="1" dirty="0" smtClean="0">
                <a:solidFill>
                  <a:srgbClr val="800000"/>
                </a:solidFill>
                <a:latin typeface="+mn-lt"/>
              </a:rPr>
              <a:t>respond &amp; act”</a:t>
            </a:r>
            <a:r>
              <a:rPr lang="en-US" sz="3200" b="1" dirty="0" smtClean="0">
                <a:latin typeface="+mn-lt"/>
              </a:rPr>
              <a:t> </a:t>
            </a:r>
            <a:endParaRPr lang="en-US" sz="3200" b="1" dirty="0">
              <a:latin typeface="+mn-lt"/>
            </a:endParaRP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58738" y="3962400"/>
            <a:ext cx="4859118" cy="2667000"/>
          </a:xfrm>
          <a:prstGeom prst="rect">
            <a:avLst/>
          </a:prstGeom>
        </p:spPr>
      </p:pic>
      <p:pic>
        <p:nvPicPr>
          <p:cNvPr id="6" name="Picture 5"/>
          <p:cNvPicPr>
            <a:picLocks noChangeAspect="1"/>
          </p:cNvPicPr>
          <p:nvPr/>
        </p:nvPicPr>
        <p:blipFill>
          <a:blip r:embed="rId3"/>
          <a:stretch>
            <a:fillRect/>
          </a:stretch>
        </p:blipFill>
        <p:spPr>
          <a:xfrm>
            <a:off x="457200" y="4114800"/>
            <a:ext cx="3238500" cy="2514600"/>
          </a:xfrm>
          <a:prstGeom prst="rect">
            <a:avLst/>
          </a:prstGeom>
        </p:spPr>
      </p:pic>
    </p:spTree>
    <p:extLst>
      <p:ext uri="{BB962C8B-B14F-4D97-AF65-F5344CB8AC3E}">
        <p14:creationId xmlns:p14="http://schemas.microsoft.com/office/powerpoint/2010/main" val="2967465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686800" cy="1143000"/>
          </a:xfrm>
        </p:spPr>
        <p:txBody>
          <a:bodyPr>
            <a:normAutofit/>
          </a:bodyPr>
          <a:lstStyle/>
          <a:p>
            <a:r>
              <a:rPr lang="en-US" dirty="0" smtClean="0"/>
              <a:t>Bring forecasters </a:t>
            </a:r>
            <a:r>
              <a:rPr lang="en-US" dirty="0"/>
              <a:t>&amp;</a:t>
            </a:r>
            <a:r>
              <a:rPr lang="en-US" dirty="0" smtClean="0"/>
              <a:t> emergency managers to your lab</a:t>
            </a:r>
            <a:endParaRPr lang="en-US" dirty="0">
              <a:solidFill>
                <a:schemeClr val="accent2"/>
              </a:solidFill>
            </a:endParaRPr>
          </a:p>
        </p:txBody>
      </p:sp>
      <p:sp>
        <p:nvSpPr>
          <p:cNvPr id="2" name="Rectangle 1"/>
          <p:cNvSpPr/>
          <p:nvPr/>
        </p:nvSpPr>
        <p:spPr>
          <a:xfrm>
            <a:off x="0" y="1143000"/>
            <a:ext cx="5943600" cy="5693867"/>
          </a:xfrm>
          <a:prstGeom prst="rect">
            <a:avLst/>
          </a:prstGeom>
        </p:spPr>
        <p:txBody>
          <a:bodyPr wrap="square">
            <a:spAutoFit/>
          </a:bodyPr>
          <a:lstStyle/>
          <a:p>
            <a:r>
              <a:rPr lang="en-US" b="1" dirty="0">
                <a:solidFill>
                  <a:srgbClr val="800000"/>
                </a:solidFill>
                <a:latin typeface="+mn-lt"/>
              </a:rPr>
              <a:t>Start with </a:t>
            </a:r>
            <a:r>
              <a:rPr lang="en-US" b="1" dirty="0" smtClean="0">
                <a:solidFill>
                  <a:srgbClr val="800000"/>
                </a:solidFill>
                <a:latin typeface="+mn-lt"/>
              </a:rPr>
              <a:t>learning what they</a:t>
            </a:r>
          </a:p>
          <a:p>
            <a:pPr marL="457200" indent="-457200">
              <a:buFont typeface="Arial"/>
              <a:buChar char="•"/>
            </a:pPr>
            <a:r>
              <a:rPr lang="en-US" b="1" dirty="0" smtClean="0">
                <a:solidFill>
                  <a:srgbClr val="800000"/>
                </a:solidFill>
                <a:latin typeface="+mn-lt"/>
              </a:rPr>
              <a:t>already use </a:t>
            </a:r>
          </a:p>
          <a:p>
            <a:pPr marL="457200" indent="-457200">
              <a:buFont typeface="Arial"/>
              <a:buChar char="•"/>
            </a:pPr>
            <a:r>
              <a:rPr lang="en-US" b="1" dirty="0" smtClean="0">
                <a:solidFill>
                  <a:srgbClr val="800000"/>
                </a:solidFill>
                <a:latin typeface="+mn-lt"/>
              </a:rPr>
              <a:t>what their timeframes are</a:t>
            </a:r>
          </a:p>
          <a:p>
            <a:pPr marL="457200" indent="-457200">
              <a:buFont typeface="Arial"/>
              <a:buChar char="•"/>
            </a:pPr>
            <a:r>
              <a:rPr lang="en-US" b="1" dirty="0">
                <a:solidFill>
                  <a:srgbClr val="800000"/>
                </a:solidFill>
                <a:latin typeface="+mn-lt"/>
              </a:rPr>
              <a:t>t</a:t>
            </a:r>
            <a:r>
              <a:rPr lang="en-US" b="1" dirty="0" smtClean="0">
                <a:solidFill>
                  <a:srgbClr val="800000"/>
                </a:solidFill>
                <a:latin typeface="+mn-lt"/>
              </a:rPr>
              <a:t>heir definitions </a:t>
            </a:r>
            <a:r>
              <a:rPr lang="en-US" b="1" dirty="0">
                <a:solidFill>
                  <a:srgbClr val="800000"/>
                </a:solidFill>
                <a:latin typeface="+mn-lt"/>
              </a:rPr>
              <a:t>of severe </a:t>
            </a:r>
            <a:r>
              <a:rPr lang="en-US" b="1" dirty="0" smtClean="0">
                <a:solidFill>
                  <a:srgbClr val="800000"/>
                </a:solidFill>
                <a:latin typeface="+mn-lt"/>
              </a:rPr>
              <a:t>are &amp;</a:t>
            </a:r>
          </a:p>
          <a:p>
            <a:pPr marL="457200" indent="-457200">
              <a:buFont typeface="Arial"/>
              <a:buChar char="•"/>
            </a:pPr>
            <a:r>
              <a:rPr lang="en-US" b="1" dirty="0">
                <a:solidFill>
                  <a:srgbClr val="800000"/>
                </a:solidFill>
                <a:latin typeface="+mn-lt"/>
              </a:rPr>
              <a:t>w</a:t>
            </a:r>
            <a:r>
              <a:rPr lang="en-US" b="1" dirty="0" smtClean="0">
                <a:solidFill>
                  <a:srgbClr val="800000"/>
                </a:solidFill>
                <a:latin typeface="+mn-lt"/>
              </a:rPr>
              <a:t>hat their primary </a:t>
            </a:r>
            <a:r>
              <a:rPr lang="en-US" b="1" dirty="0">
                <a:solidFill>
                  <a:srgbClr val="800000"/>
                </a:solidFill>
                <a:latin typeface="+mn-lt"/>
              </a:rPr>
              <a:t>decision making </a:t>
            </a:r>
            <a:r>
              <a:rPr lang="en-US" b="1" dirty="0" smtClean="0">
                <a:solidFill>
                  <a:srgbClr val="800000"/>
                </a:solidFill>
                <a:latin typeface="+mn-lt"/>
              </a:rPr>
              <a:t>concerns</a:t>
            </a:r>
          </a:p>
          <a:p>
            <a:r>
              <a:rPr lang="en-US" b="1" dirty="0" smtClean="0">
                <a:solidFill>
                  <a:srgbClr val="800000"/>
                </a:solidFill>
                <a:latin typeface="+mn-lt"/>
              </a:rPr>
              <a:t>     are</a:t>
            </a:r>
          </a:p>
          <a:p>
            <a:r>
              <a:rPr lang="en-US" b="1" dirty="0" smtClean="0">
                <a:latin typeface="Calibri" charset="0"/>
                <a:ea typeface="ＭＳ Ｐゴシック" charset="-128"/>
              </a:rPr>
              <a:t>Product </a:t>
            </a:r>
            <a:r>
              <a:rPr lang="en-US" b="1" dirty="0">
                <a:latin typeface="Calibri" charset="0"/>
                <a:ea typeface="ＭＳ Ｐゴシック" charset="-128"/>
              </a:rPr>
              <a:t>development must occur with the inclusion of </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charset="0"/>
                <a:ea typeface="ＭＳ Ｐゴシック" charset="-128"/>
              </a:rPr>
              <a:t>ALL </a:t>
            </a:r>
            <a:r>
              <a:rPr lang="en-US" b="1" dirty="0">
                <a:latin typeface="Calibri" charset="0"/>
                <a:ea typeface="ＭＳ Ｐゴシック" charset="-128"/>
              </a:rPr>
              <a:t>user perspectives &amp; needs</a:t>
            </a:r>
          </a:p>
          <a:p>
            <a:endParaRPr lang="en-US" b="1" dirty="0" smtClean="0">
              <a:solidFill>
                <a:srgbClr val="800000"/>
              </a:solidFill>
              <a:latin typeface="+mn-lt"/>
            </a:endParaRPr>
          </a:p>
          <a:p>
            <a:endParaRPr lang="en-US" b="1" dirty="0" smtClean="0">
              <a:solidFill>
                <a:srgbClr val="800000"/>
              </a:solidFill>
              <a:latin typeface="+mn-lt"/>
            </a:endParaRPr>
          </a:p>
          <a:p>
            <a:r>
              <a:rPr lang="en-US" b="1" dirty="0" smtClean="0">
                <a:solidFill>
                  <a:srgbClr val="800000"/>
                </a:solidFill>
                <a:latin typeface="+mn-lt"/>
              </a:rPr>
              <a:t>       </a:t>
            </a:r>
            <a:endParaRPr lang="en-US" b="1" dirty="0">
              <a:solidFill>
                <a:srgbClr val="800000"/>
              </a:solidFill>
              <a:latin typeface="+mn-lt"/>
            </a:endParaRPr>
          </a:p>
        </p:txBody>
      </p:sp>
      <p:sp>
        <p:nvSpPr>
          <p:cNvPr id="4" name="Rectangle 3"/>
          <p:cNvSpPr/>
          <p:nvPr/>
        </p:nvSpPr>
        <p:spPr>
          <a:xfrm>
            <a:off x="1600200" y="5320605"/>
            <a:ext cx="4038600" cy="1384995"/>
          </a:xfrm>
          <a:prstGeom prst="rect">
            <a:avLst/>
          </a:prstGeom>
          <a:ln w="25400">
            <a:solidFill>
              <a:srgbClr val="000090">
                <a:alpha val="99000"/>
              </a:srgbClr>
            </a:solidFill>
          </a:ln>
        </p:spPr>
        <p:txBody>
          <a:bodyPr wrap="square">
            <a:spAutoFit/>
          </a:bodyPr>
          <a:lstStyle/>
          <a:p>
            <a:r>
              <a:rPr lang="en-US" b="1" dirty="0">
                <a:latin typeface="+mn-lt"/>
              </a:rPr>
              <a:t>Don’t start with a product you are already heavily invested in</a:t>
            </a:r>
          </a:p>
        </p:txBody>
      </p:sp>
      <p:pic>
        <p:nvPicPr>
          <p:cNvPr id="7"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46276" y="4871508"/>
            <a:ext cx="2980791" cy="1978025"/>
          </a:xfrm>
          <a:prstGeom prst="rect">
            <a:avLst/>
          </a:prstGeom>
          <a:noFill/>
          <a:ln w="9525">
            <a:noFill/>
            <a:miter lim="800000"/>
            <a:headEnd/>
            <a:tailEnd/>
          </a:ln>
        </p:spPr>
      </p:pic>
      <p:sp>
        <p:nvSpPr>
          <p:cNvPr id="8" name="Text Placeholder 3"/>
          <p:cNvSpPr txBox="1">
            <a:spLocks/>
          </p:cNvSpPr>
          <p:nvPr/>
        </p:nvSpPr>
        <p:spPr bwMode="auto">
          <a:xfrm>
            <a:off x="5791200" y="990600"/>
            <a:ext cx="3352800" cy="3581400"/>
          </a:xfrm>
          <a:prstGeom prst="rect">
            <a:avLst/>
          </a:prstGeom>
          <a:solidFill>
            <a:srgbClr val="800000"/>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rgbClr val="FFFFFF"/>
                </a:solidFill>
                <a:effectLst/>
                <a:uLnTx/>
                <a:uFillTx/>
                <a:latin typeface="Calibri" charset="0"/>
                <a:ea typeface="ＭＳ Ｐゴシック" charset="-128"/>
                <a:cs typeface="Calibri" pitchFamily="34" charset="0"/>
              </a:rPr>
              <a:t>It’s not </a:t>
            </a:r>
            <a:r>
              <a:rPr kumimoji="0" lang="en-US" sz="2800" b="1" i="1" u="none" strike="noStrike" kern="0" cap="none" spc="0" normalizeH="0" baseline="0" noProof="0" dirty="0" smtClean="0">
                <a:ln>
                  <a:noFill/>
                </a:ln>
                <a:solidFill>
                  <a:srgbClr val="FFFFFF"/>
                </a:solidFill>
                <a:effectLst/>
                <a:uLnTx/>
                <a:uFillTx/>
                <a:latin typeface="Calibri" charset="0"/>
                <a:ea typeface="ＭＳ Ｐゴシック" charset="-128"/>
                <a:cs typeface="Calibri" pitchFamily="34" charset="0"/>
              </a:rPr>
              <a:t>just</a:t>
            </a:r>
            <a:r>
              <a:rPr kumimoji="0" lang="en-US" sz="2800" b="1" i="0" u="none" strike="noStrike" kern="0" cap="none" spc="0" normalizeH="0" baseline="0" noProof="0" dirty="0" smtClean="0">
                <a:ln>
                  <a:noFill/>
                </a:ln>
                <a:solidFill>
                  <a:srgbClr val="FFFFFF"/>
                </a:solidFill>
                <a:effectLst/>
                <a:uLnTx/>
                <a:uFillTx/>
                <a:latin typeface="Calibri" charset="0"/>
                <a:ea typeface="ＭＳ Ｐゴシック" charset="-128"/>
                <a:cs typeface="Calibri" pitchFamily="34" charset="0"/>
              </a:rPr>
              <a:t> about communicating better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rgbClr val="FFFFFF"/>
                </a:solidFill>
                <a:effectLst/>
                <a:uLnTx/>
                <a:uFillTx/>
                <a:latin typeface="Calibri" charset="0"/>
                <a:ea typeface="ＭＳ Ｐゴシック" charset="-128"/>
                <a:cs typeface="Calibri" pitchFamily="34" charset="0"/>
              </a:rPr>
              <a:t>We need more than more accurate information to save lives</a:t>
            </a:r>
            <a:endParaRPr kumimoji="0" lang="en-US" sz="2800" b="1" i="0" u="none" strike="noStrike" kern="0" cap="none" spc="0" normalizeH="0" baseline="0" noProof="0" dirty="0" smtClean="0">
              <a:ln>
                <a:noFill/>
              </a:ln>
              <a:solidFill>
                <a:srgbClr val="000090"/>
              </a:solidFill>
              <a:effectLst/>
              <a:uLnTx/>
              <a:uFillTx/>
              <a:latin typeface="Calibri" charset="0"/>
              <a:ea typeface="ＭＳ Ｐゴシック" charset="-128"/>
              <a:cs typeface="Calibri" pitchFamily="34" charset="0"/>
            </a:endParaRPr>
          </a:p>
        </p:txBody>
      </p:sp>
    </p:spTree>
    <p:extLst>
      <p:ext uri="{BB962C8B-B14F-4D97-AF65-F5344CB8AC3E}">
        <p14:creationId xmlns:p14="http://schemas.microsoft.com/office/powerpoint/2010/main" val="2616689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915400" cy="1143000"/>
          </a:xfrm>
        </p:spPr>
        <p:txBody>
          <a:bodyPr>
            <a:normAutofit fontScale="90000"/>
          </a:bodyPr>
          <a:lstStyle/>
          <a:p>
            <a:r>
              <a:rPr lang="en-US" sz="3600" dirty="0"/>
              <a:t>New media – interpretations beyond traditional </a:t>
            </a:r>
            <a:r>
              <a:rPr lang="en-US" sz="3600" dirty="0" smtClean="0"/>
              <a:t>channels: blogs</a:t>
            </a:r>
            <a:r>
              <a:rPr lang="en-US" sz="3600" dirty="0"/>
              <a:t> </a:t>
            </a:r>
            <a:r>
              <a:rPr lang="en-US" sz="3600" dirty="0" smtClean="0"/>
              <a:t>&amp; other </a:t>
            </a:r>
            <a:r>
              <a:rPr lang="en-US" sz="3600" dirty="0"/>
              <a:t>social media</a:t>
            </a:r>
            <a:r>
              <a:rPr lang="en-US" dirty="0"/>
              <a:t/>
            </a:r>
            <a:br>
              <a:rPr lang="en-US" dirty="0"/>
            </a:br>
            <a:endParaRPr lang="en-US" dirty="0"/>
          </a:p>
        </p:txBody>
      </p:sp>
      <p:sp>
        <p:nvSpPr>
          <p:cNvPr id="3" name="TextBox 2"/>
          <p:cNvSpPr txBox="1"/>
          <p:nvPr/>
        </p:nvSpPr>
        <p:spPr>
          <a:xfrm>
            <a:off x="152400" y="1066800"/>
            <a:ext cx="5806548" cy="954107"/>
          </a:xfrm>
          <a:prstGeom prst="rect">
            <a:avLst/>
          </a:prstGeom>
          <a:noFill/>
        </p:spPr>
        <p:txBody>
          <a:bodyPr wrap="none" rtlCol="0">
            <a:spAutoFit/>
          </a:bodyPr>
          <a:lstStyle/>
          <a:p>
            <a:r>
              <a:rPr lang="en-US" b="1" dirty="0" smtClean="0">
                <a:solidFill>
                  <a:srgbClr val="800000"/>
                </a:solidFill>
                <a:latin typeface="+mn-lt"/>
              </a:rPr>
              <a:t>Jason </a:t>
            </a:r>
            <a:r>
              <a:rPr lang="en-US" b="1" dirty="0" err="1" smtClean="0">
                <a:solidFill>
                  <a:srgbClr val="800000"/>
                </a:solidFill>
                <a:latin typeface="+mn-lt"/>
              </a:rPr>
              <a:t>Samenow</a:t>
            </a:r>
            <a:r>
              <a:rPr lang="en-US" b="1" dirty="0" smtClean="0">
                <a:solidFill>
                  <a:srgbClr val="800000"/>
                </a:solidFill>
                <a:latin typeface="+mn-lt"/>
              </a:rPr>
              <a:t> </a:t>
            </a:r>
            <a:r>
              <a:rPr lang="en-US" sz="2400" dirty="0" smtClean="0">
                <a:solidFill>
                  <a:srgbClr val="0000FF"/>
                </a:solidFill>
                <a:latin typeface="+mn-lt"/>
              </a:rPr>
              <a:t> </a:t>
            </a:r>
            <a:r>
              <a:rPr lang="en-US" sz="2400" dirty="0" err="1" smtClean="0">
                <a:solidFill>
                  <a:srgbClr val="003366"/>
                </a:solidFill>
                <a:latin typeface="+mn-lt"/>
              </a:rPr>
              <a:t>capitalweathergang.com</a:t>
            </a:r>
            <a:endParaRPr lang="en-US" sz="2400" dirty="0" smtClean="0">
              <a:solidFill>
                <a:srgbClr val="003366"/>
              </a:solidFill>
              <a:latin typeface="+mn-lt"/>
            </a:endParaRPr>
          </a:p>
          <a:p>
            <a:endParaRPr lang="en-US" dirty="0"/>
          </a:p>
        </p:txBody>
      </p:sp>
      <p:pic>
        <p:nvPicPr>
          <p:cNvPr id="5" name="Picture 4"/>
          <p:cNvPicPr>
            <a:picLocks noChangeAspect="1"/>
          </p:cNvPicPr>
          <p:nvPr/>
        </p:nvPicPr>
        <p:blipFill>
          <a:blip r:embed="rId2"/>
          <a:stretch>
            <a:fillRect/>
          </a:stretch>
        </p:blipFill>
        <p:spPr>
          <a:xfrm>
            <a:off x="7010400" y="4851400"/>
            <a:ext cx="2006600" cy="2006600"/>
          </a:xfrm>
          <a:prstGeom prst="rect">
            <a:avLst/>
          </a:prstGeom>
        </p:spPr>
      </p:pic>
      <p:sp>
        <p:nvSpPr>
          <p:cNvPr id="6" name="Rectangle 5"/>
          <p:cNvSpPr/>
          <p:nvPr/>
        </p:nvSpPr>
        <p:spPr>
          <a:xfrm>
            <a:off x="152400" y="5791200"/>
            <a:ext cx="7035800" cy="892552"/>
          </a:xfrm>
          <a:prstGeom prst="rect">
            <a:avLst/>
          </a:prstGeom>
        </p:spPr>
        <p:txBody>
          <a:bodyPr wrap="square">
            <a:spAutoFit/>
          </a:bodyPr>
          <a:lstStyle/>
          <a:p>
            <a:pPr lvl="0"/>
            <a:r>
              <a:rPr lang="en-US" b="1" dirty="0">
                <a:solidFill>
                  <a:srgbClr val="800000"/>
                </a:solidFill>
                <a:latin typeface="Calibri"/>
              </a:rPr>
              <a:t>Eric </a:t>
            </a:r>
            <a:r>
              <a:rPr lang="en-US" b="1" dirty="0" err="1">
                <a:solidFill>
                  <a:srgbClr val="800000"/>
                </a:solidFill>
                <a:latin typeface="Calibri"/>
              </a:rPr>
              <a:t>Holthaus</a:t>
            </a:r>
            <a:r>
              <a:rPr lang="en-US" b="1" dirty="0">
                <a:solidFill>
                  <a:srgbClr val="800000"/>
                </a:solidFill>
                <a:latin typeface="Calibri"/>
              </a:rPr>
              <a:t> </a:t>
            </a:r>
            <a:r>
              <a:rPr lang="en-US" dirty="0" smtClean="0">
                <a:solidFill>
                  <a:prstClr val="black"/>
                </a:solidFill>
                <a:latin typeface="Calibri"/>
              </a:rPr>
              <a:t> </a:t>
            </a:r>
            <a:endParaRPr lang="en-US" dirty="0">
              <a:solidFill>
                <a:prstClr val="black"/>
              </a:solidFill>
              <a:latin typeface="Calibri"/>
            </a:endParaRPr>
          </a:p>
          <a:p>
            <a:pPr lvl="0"/>
            <a:r>
              <a:rPr lang="en-US" sz="2400" dirty="0">
                <a:solidFill>
                  <a:srgbClr val="000090"/>
                </a:solidFill>
                <a:latin typeface="Calibri"/>
              </a:rPr>
              <a:t>http://</a:t>
            </a:r>
            <a:r>
              <a:rPr lang="en-US" sz="2400" dirty="0" err="1">
                <a:solidFill>
                  <a:srgbClr val="000090"/>
                </a:solidFill>
                <a:latin typeface="Calibri"/>
              </a:rPr>
              <a:t>www.slate.com</a:t>
            </a:r>
            <a:r>
              <a:rPr lang="en-US" sz="2400" dirty="0">
                <a:solidFill>
                  <a:srgbClr val="000090"/>
                </a:solidFill>
                <a:latin typeface="Calibri"/>
              </a:rPr>
              <a:t>/</a:t>
            </a:r>
            <a:r>
              <a:rPr lang="en-US" sz="2400" dirty="0" err="1">
                <a:solidFill>
                  <a:srgbClr val="000090"/>
                </a:solidFill>
                <a:latin typeface="Calibri"/>
              </a:rPr>
              <a:t>authors.eric_holthaus.html</a:t>
            </a:r>
            <a:endParaRPr lang="en-US" sz="2400" dirty="0">
              <a:solidFill>
                <a:srgbClr val="000090"/>
              </a:solidFill>
              <a:latin typeface="Calibri"/>
            </a:endParaRPr>
          </a:p>
        </p:txBody>
      </p:sp>
      <p:pic>
        <p:nvPicPr>
          <p:cNvPr id="7" name="Picture 6"/>
          <p:cNvPicPr>
            <a:picLocks noChangeAspect="1"/>
          </p:cNvPicPr>
          <p:nvPr/>
        </p:nvPicPr>
        <p:blipFill>
          <a:blip r:embed="rId3"/>
          <a:stretch>
            <a:fillRect/>
          </a:stretch>
        </p:blipFill>
        <p:spPr>
          <a:xfrm>
            <a:off x="0" y="1600200"/>
            <a:ext cx="2971800" cy="2133600"/>
          </a:xfrm>
          <a:prstGeom prst="rect">
            <a:avLst/>
          </a:prstGeom>
        </p:spPr>
      </p:pic>
      <p:sp>
        <p:nvSpPr>
          <p:cNvPr id="8" name="Rectangle 7"/>
          <p:cNvSpPr/>
          <p:nvPr/>
        </p:nvSpPr>
        <p:spPr>
          <a:xfrm>
            <a:off x="3124200" y="2057400"/>
            <a:ext cx="6019800" cy="1323439"/>
          </a:xfrm>
          <a:prstGeom prst="rect">
            <a:avLst/>
          </a:prstGeom>
        </p:spPr>
        <p:txBody>
          <a:bodyPr wrap="square">
            <a:spAutoFit/>
          </a:bodyPr>
          <a:lstStyle/>
          <a:p>
            <a:pPr marL="0" indent="0">
              <a:buNone/>
            </a:pPr>
            <a:r>
              <a:rPr lang="en-US" b="1" dirty="0">
                <a:solidFill>
                  <a:srgbClr val="800000"/>
                </a:solidFill>
                <a:latin typeface="+mn-lt"/>
              </a:rPr>
              <a:t>Kenny </a:t>
            </a:r>
            <a:r>
              <a:rPr lang="en-US" b="1" dirty="0" err="1">
                <a:solidFill>
                  <a:srgbClr val="800000"/>
                </a:solidFill>
                <a:latin typeface="+mn-lt"/>
              </a:rPr>
              <a:t>Blumenfeld</a:t>
            </a:r>
            <a:r>
              <a:rPr lang="en-US" b="1" dirty="0">
                <a:solidFill>
                  <a:srgbClr val="800000"/>
                </a:solidFill>
                <a:latin typeface="+mn-lt"/>
              </a:rPr>
              <a:t> </a:t>
            </a:r>
            <a:r>
              <a:rPr lang="en-US" dirty="0">
                <a:solidFill>
                  <a:srgbClr val="800000"/>
                </a:solidFill>
                <a:latin typeface="+mn-lt"/>
              </a:rPr>
              <a:t>Weather &amp;</a:t>
            </a:r>
            <a:r>
              <a:rPr lang="en-US" dirty="0" smtClean="0">
                <a:solidFill>
                  <a:srgbClr val="800000"/>
                </a:solidFill>
                <a:latin typeface="+mn-lt"/>
              </a:rPr>
              <a:t> </a:t>
            </a:r>
            <a:r>
              <a:rPr lang="en-US" dirty="0">
                <a:solidFill>
                  <a:srgbClr val="800000"/>
                </a:solidFill>
                <a:latin typeface="+mn-lt"/>
              </a:rPr>
              <a:t>BS</a:t>
            </a:r>
          </a:p>
          <a:p>
            <a:pPr marL="0" indent="0">
              <a:buNone/>
            </a:pPr>
            <a:r>
              <a:rPr lang="en-US" sz="2400" dirty="0">
                <a:solidFill>
                  <a:srgbClr val="003366"/>
                </a:solidFill>
                <a:latin typeface="+mn-lt"/>
              </a:rPr>
              <a:t>http://www.kennyblumenfeld.com/</a:t>
            </a:r>
          </a:p>
          <a:p>
            <a:pPr marL="0" indent="0">
              <a:buNone/>
            </a:pPr>
            <a:endParaRPr lang="en-US" dirty="0">
              <a:solidFill>
                <a:srgbClr val="003366"/>
              </a:solidFill>
            </a:endParaRPr>
          </a:p>
        </p:txBody>
      </p:sp>
      <p:sp>
        <p:nvSpPr>
          <p:cNvPr id="9" name="Rectangle 8"/>
          <p:cNvSpPr/>
          <p:nvPr/>
        </p:nvSpPr>
        <p:spPr>
          <a:xfrm>
            <a:off x="203200" y="3886200"/>
            <a:ext cx="8331200" cy="1384995"/>
          </a:xfrm>
          <a:prstGeom prst="rect">
            <a:avLst/>
          </a:prstGeom>
        </p:spPr>
        <p:txBody>
          <a:bodyPr wrap="square">
            <a:spAutoFit/>
          </a:bodyPr>
          <a:lstStyle/>
          <a:p>
            <a:pPr lvl="0"/>
            <a:r>
              <a:rPr lang="en-US" b="1" dirty="0">
                <a:solidFill>
                  <a:prstClr val="black"/>
                </a:solidFill>
                <a:latin typeface="Calibri"/>
              </a:rPr>
              <a:t>Interactive web broadcasts</a:t>
            </a:r>
          </a:p>
          <a:p>
            <a:pPr lvl="0"/>
            <a:r>
              <a:rPr lang="en-US" b="1" dirty="0" err="1" smtClean="0">
                <a:solidFill>
                  <a:srgbClr val="800000"/>
                </a:solidFill>
                <a:latin typeface="Calibri"/>
              </a:rPr>
              <a:t>Weatherbrains</a:t>
            </a:r>
            <a:endParaRPr lang="en-US" b="1" dirty="0" smtClean="0">
              <a:solidFill>
                <a:srgbClr val="800000"/>
              </a:solidFill>
              <a:latin typeface="Calibri"/>
            </a:endParaRPr>
          </a:p>
          <a:p>
            <a:pPr lvl="0"/>
            <a:r>
              <a:rPr lang="en-US" dirty="0" smtClean="0">
                <a:solidFill>
                  <a:srgbClr val="000090"/>
                </a:solidFill>
                <a:latin typeface="Calibri"/>
              </a:rPr>
              <a:t>http</a:t>
            </a:r>
            <a:r>
              <a:rPr lang="en-US" dirty="0">
                <a:solidFill>
                  <a:srgbClr val="000090"/>
                </a:solidFill>
                <a:latin typeface="Calibri"/>
              </a:rPr>
              <a:t>://</a:t>
            </a:r>
            <a:r>
              <a:rPr lang="en-US" dirty="0" err="1">
                <a:solidFill>
                  <a:srgbClr val="000090"/>
                </a:solidFill>
                <a:latin typeface="Calibri"/>
              </a:rPr>
              <a:t>weatherbrains.com</a:t>
            </a:r>
            <a:r>
              <a:rPr lang="en-US" dirty="0">
                <a:solidFill>
                  <a:srgbClr val="000090"/>
                </a:solidFill>
                <a:latin typeface="Calibri"/>
              </a:rPr>
              <a:t>/</a:t>
            </a:r>
            <a:r>
              <a:rPr lang="en-US" dirty="0" err="1">
                <a:solidFill>
                  <a:srgbClr val="000090"/>
                </a:solidFill>
                <a:latin typeface="Calibri"/>
              </a:rPr>
              <a:t>weatherbrains</a:t>
            </a:r>
            <a:endParaRPr lang="en-US" dirty="0">
              <a:solidFill>
                <a:srgbClr val="000090"/>
              </a:solidFill>
            </a:endParaRPr>
          </a:p>
        </p:txBody>
      </p:sp>
      <p:pic>
        <p:nvPicPr>
          <p:cNvPr id="10" name="Picture 9"/>
          <p:cNvPicPr>
            <a:picLocks noChangeAspect="1"/>
          </p:cNvPicPr>
          <p:nvPr/>
        </p:nvPicPr>
        <p:blipFill>
          <a:blip r:embed="rId4"/>
          <a:stretch>
            <a:fillRect/>
          </a:stretch>
        </p:blipFill>
        <p:spPr>
          <a:xfrm>
            <a:off x="6858000" y="2971800"/>
            <a:ext cx="1752600" cy="1752600"/>
          </a:xfrm>
          <a:prstGeom prst="rect">
            <a:avLst/>
          </a:prstGeom>
        </p:spPr>
      </p:pic>
    </p:spTree>
    <p:extLst>
      <p:ext uri="{BB962C8B-B14F-4D97-AF65-F5344CB8AC3E}">
        <p14:creationId xmlns:p14="http://schemas.microsoft.com/office/powerpoint/2010/main" val="9235914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11"/>
          <p:cNvSpPr txBox="1">
            <a:spLocks noChangeArrowheads="1"/>
          </p:cNvSpPr>
          <p:nvPr/>
        </p:nvSpPr>
        <p:spPr bwMode="auto">
          <a:xfrm>
            <a:off x="119846" y="89846"/>
            <a:ext cx="8991600" cy="1077218"/>
          </a:xfrm>
          <a:prstGeom prst="rect">
            <a:avLst/>
          </a:prstGeom>
          <a:noFill/>
          <a:ln w="9525">
            <a:noFill/>
            <a:miter lim="800000"/>
            <a:headEnd/>
            <a:tailEnd/>
          </a:ln>
        </p:spPr>
        <p:txBody>
          <a:bodyPr>
            <a:prstTxWarp prst="textNoShape">
              <a:avLst/>
            </a:prstTxWarp>
            <a:spAutoFit/>
          </a:bodyPr>
          <a:lstStyle/>
          <a:p>
            <a:r>
              <a:rPr lang="en-US" sz="3200" b="1" dirty="0" smtClean="0">
                <a:solidFill>
                  <a:srgbClr val="000090"/>
                </a:solidFill>
                <a:latin typeface="Calibri" pitchFamily="-65" charset="0"/>
              </a:rPr>
              <a:t>Change </a:t>
            </a:r>
            <a:r>
              <a:rPr lang="en-US" sz="3200" b="1" dirty="0">
                <a:solidFill>
                  <a:srgbClr val="000090"/>
                </a:solidFill>
                <a:latin typeface="Calibri" pitchFamily="-65" charset="0"/>
              </a:rPr>
              <a:t>Research-to-</a:t>
            </a:r>
            <a:r>
              <a:rPr lang="en-US" sz="3200" b="1" dirty="0" smtClean="0">
                <a:solidFill>
                  <a:srgbClr val="000090"/>
                </a:solidFill>
                <a:latin typeface="Calibri" pitchFamily="-65" charset="0"/>
              </a:rPr>
              <a:t>Operations dynamic to be more inclusive - </a:t>
            </a:r>
            <a:r>
              <a:rPr lang="en-US" sz="3200"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65" charset="0"/>
              </a:rPr>
              <a:t>not top down</a:t>
            </a:r>
            <a:endParaRPr lang="en-US" sz="32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65" charset="0"/>
            </a:endParaRPr>
          </a:p>
        </p:txBody>
      </p:sp>
      <p:sp>
        <p:nvSpPr>
          <p:cNvPr id="47108" name="TextBox 32"/>
          <p:cNvSpPr txBox="1">
            <a:spLocks noChangeArrowheads="1"/>
          </p:cNvSpPr>
          <p:nvPr/>
        </p:nvSpPr>
        <p:spPr bwMode="auto">
          <a:xfrm>
            <a:off x="7315200" y="3263900"/>
            <a:ext cx="990600" cy="369888"/>
          </a:xfrm>
          <a:prstGeom prst="rect">
            <a:avLst/>
          </a:prstGeom>
          <a:noFill/>
          <a:ln w="9525">
            <a:noFill/>
            <a:miter lim="800000"/>
            <a:headEnd/>
            <a:tailEnd/>
          </a:ln>
        </p:spPr>
        <p:txBody>
          <a:bodyPr>
            <a:prstTxWarp prst="textNoShape">
              <a:avLst/>
            </a:prstTxWarp>
            <a:spAutoFit/>
          </a:bodyPr>
          <a:lstStyle/>
          <a:p>
            <a:r>
              <a:rPr lang="en-US">
                <a:solidFill>
                  <a:srgbClr val="FFFFFF"/>
                </a:solidFill>
                <a:latin typeface="Calibri" pitchFamily="-65" charset="0"/>
              </a:rPr>
              <a:t>Publics</a:t>
            </a:r>
          </a:p>
        </p:txBody>
      </p:sp>
      <p:sp>
        <p:nvSpPr>
          <p:cNvPr id="34" name="Rectangle 33"/>
          <p:cNvSpPr/>
          <p:nvPr/>
        </p:nvSpPr>
        <p:spPr>
          <a:xfrm>
            <a:off x="6705600" y="2819400"/>
            <a:ext cx="2286000" cy="949325"/>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110" name="TextBox 34"/>
          <p:cNvSpPr txBox="1">
            <a:spLocks noChangeArrowheads="1"/>
          </p:cNvSpPr>
          <p:nvPr/>
        </p:nvSpPr>
        <p:spPr bwMode="auto">
          <a:xfrm>
            <a:off x="7315200" y="3059113"/>
            <a:ext cx="1524000" cy="523220"/>
          </a:xfrm>
          <a:prstGeom prst="rect">
            <a:avLst/>
          </a:prstGeom>
          <a:noFill/>
          <a:ln w="9525">
            <a:noFill/>
            <a:miter lim="800000"/>
            <a:headEnd/>
            <a:tailEnd/>
          </a:ln>
        </p:spPr>
        <p:txBody>
          <a:bodyPr wrap="square">
            <a:prstTxWarp prst="textNoShape">
              <a:avLst/>
            </a:prstTxWarp>
            <a:spAutoFit/>
          </a:bodyPr>
          <a:lstStyle/>
          <a:p>
            <a:r>
              <a:rPr lang="en-US" dirty="0">
                <a:solidFill>
                  <a:srgbClr val="FFFFFF"/>
                </a:solidFill>
                <a:latin typeface="Calibri" pitchFamily="-65" charset="0"/>
              </a:rPr>
              <a:t>Publics</a:t>
            </a:r>
          </a:p>
        </p:txBody>
      </p:sp>
      <p:sp>
        <p:nvSpPr>
          <p:cNvPr id="36" name="Rectangle 35"/>
          <p:cNvSpPr/>
          <p:nvPr/>
        </p:nvSpPr>
        <p:spPr>
          <a:xfrm>
            <a:off x="457200" y="2819400"/>
            <a:ext cx="2057400" cy="466725"/>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ectangle 36"/>
          <p:cNvSpPr/>
          <p:nvPr/>
        </p:nvSpPr>
        <p:spPr>
          <a:xfrm>
            <a:off x="457200" y="3276600"/>
            <a:ext cx="2057400" cy="492125"/>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ectangle 37"/>
          <p:cNvSpPr/>
          <p:nvPr/>
        </p:nvSpPr>
        <p:spPr>
          <a:xfrm>
            <a:off x="4648200" y="2819400"/>
            <a:ext cx="2057400" cy="466725"/>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a:xfrm>
            <a:off x="4648200" y="3276600"/>
            <a:ext cx="2057400" cy="492125"/>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a:xfrm>
            <a:off x="2438400" y="2819400"/>
            <a:ext cx="2209800" cy="949325"/>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116" name="TextBox 40"/>
          <p:cNvSpPr txBox="1">
            <a:spLocks noChangeArrowheads="1"/>
          </p:cNvSpPr>
          <p:nvPr/>
        </p:nvSpPr>
        <p:spPr bwMode="auto">
          <a:xfrm>
            <a:off x="2743200" y="2971800"/>
            <a:ext cx="1524000" cy="707886"/>
          </a:xfrm>
          <a:prstGeom prst="rect">
            <a:avLst/>
          </a:prstGeom>
          <a:noFill/>
          <a:ln w="9525">
            <a:noFill/>
            <a:miter lim="800000"/>
            <a:headEnd/>
            <a:tailEnd/>
          </a:ln>
        </p:spPr>
        <p:txBody>
          <a:bodyPr wrap="square">
            <a:prstTxWarp prst="textNoShape">
              <a:avLst/>
            </a:prstTxWarp>
            <a:spAutoFit/>
          </a:bodyPr>
          <a:lstStyle/>
          <a:p>
            <a:r>
              <a:rPr lang="en-US" sz="2000" dirty="0">
                <a:solidFill>
                  <a:srgbClr val="FFFFFF"/>
                </a:solidFill>
                <a:latin typeface="Calibri" pitchFamily="-65" charset="0"/>
              </a:rPr>
              <a:t>Weather </a:t>
            </a:r>
            <a:r>
              <a:rPr lang="en-US" sz="2000" dirty="0" smtClean="0">
                <a:solidFill>
                  <a:srgbClr val="FFFFFF"/>
                </a:solidFill>
                <a:latin typeface="Calibri" pitchFamily="-65" charset="0"/>
              </a:rPr>
              <a:t>Forecasters</a:t>
            </a:r>
            <a:endParaRPr lang="en-US" sz="2000" dirty="0">
              <a:solidFill>
                <a:srgbClr val="FFFFFF"/>
              </a:solidFill>
              <a:latin typeface="Calibri" pitchFamily="-65" charset="0"/>
            </a:endParaRPr>
          </a:p>
        </p:txBody>
      </p:sp>
      <p:sp>
        <p:nvSpPr>
          <p:cNvPr id="47117" name="TextBox 41"/>
          <p:cNvSpPr txBox="1">
            <a:spLocks noChangeArrowheads="1"/>
          </p:cNvSpPr>
          <p:nvPr/>
        </p:nvSpPr>
        <p:spPr bwMode="auto">
          <a:xfrm>
            <a:off x="4918835" y="2757518"/>
            <a:ext cx="1620675" cy="584776"/>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latin typeface="Calibri" pitchFamily="-65" charset="0"/>
              </a:rPr>
              <a:t>Private Sector &amp; Media</a:t>
            </a:r>
            <a:endParaRPr lang="en-US" sz="1600" dirty="0">
              <a:solidFill>
                <a:srgbClr val="FFFFFF"/>
              </a:solidFill>
              <a:latin typeface="Calibri" pitchFamily="-65" charset="0"/>
            </a:endParaRPr>
          </a:p>
        </p:txBody>
      </p:sp>
      <p:sp>
        <p:nvSpPr>
          <p:cNvPr id="47118" name="TextBox 42"/>
          <p:cNvSpPr txBox="1">
            <a:spLocks noChangeArrowheads="1"/>
          </p:cNvSpPr>
          <p:nvPr/>
        </p:nvSpPr>
        <p:spPr bwMode="auto">
          <a:xfrm>
            <a:off x="4953000" y="3271838"/>
            <a:ext cx="1638300" cy="461962"/>
          </a:xfrm>
          <a:prstGeom prst="rect">
            <a:avLst/>
          </a:prstGeom>
          <a:noFill/>
          <a:ln w="9525">
            <a:noFill/>
            <a:miter lim="800000"/>
            <a:headEnd/>
            <a:tailEnd/>
          </a:ln>
        </p:spPr>
        <p:txBody>
          <a:bodyPr>
            <a:prstTxWarp prst="textNoShape">
              <a:avLst/>
            </a:prstTxWarp>
            <a:spAutoFit/>
          </a:bodyPr>
          <a:lstStyle/>
          <a:p>
            <a:r>
              <a:rPr lang="en-US" sz="1200" dirty="0">
                <a:solidFill>
                  <a:srgbClr val="FFFFFF"/>
                </a:solidFill>
                <a:latin typeface="Calibri" pitchFamily="-65" charset="0"/>
              </a:rPr>
              <a:t>Emergency Managers &amp; 1</a:t>
            </a:r>
            <a:r>
              <a:rPr lang="en-US" sz="1200" baseline="30000" dirty="0">
                <a:solidFill>
                  <a:srgbClr val="FFFFFF"/>
                </a:solidFill>
                <a:latin typeface="Calibri" pitchFamily="-65" charset="0"/>
              </a:rPr>
              <a:t>st</a:t>
            </a:r>
            <a:r>
              <a:rPr lang="en-US" sz="1200" dirty="0">
                <a:solidFill>
                  <a:srgbClr val="FFFFFF"/>
                </a:solidFill>
                <a:latin typeface="Calibri" pitchFamily="-65" charset="0"/>
              </a:rPr>
              <a:t> Responders</a:t>
            </a:r>
          </a:p>
        </p:txBody>
      </p:sp>
      <p:sp>
        <p:nvSpPr>
          <p:cNvPr id="47119" name="Rectangle 43"/>
          <p:cNvSpPr>
            <a:spLocks noChangeArrowheads="1"/>
          </p:cNvSpPr>
          <p:nvPr/>
        </p:nvSpPr>
        <p:spPr bwMode="auto">
          <a:xfrm>
            <a:off x="6553200" y="3276600"/>
            <a:ext cx="381000" cy="338138"/>
          </a:xfrm>
          <a:prstGeom prst="rect">
            <a:avLst/>
          </a:prstGeom>
          <a:noFill/>
          <a:ln w="9525">
            <a:noFill/>
            <a:miter lim="800000"/>
            <a:headEnd/>
            <a:tailEnd/>
          </a:ln>
        </p:spPr>
        <p:txBody>
          <a:bodyPr>
            <a:prstTxWarp prst="textNoShape">
              <a:avLst/>
            </a:prstTxWarp>
            <a:spAutoFit/>
          </a:bodyPr>
          <a:lstStyle/>
          <a:p>
            <a:pPr algn="ctr"/>
            <a:endParaRPr lang="en-US" sz="1600">
              <a:latin typeface="Calibri" pitchFamily="-65" charset="0"/>
            </a:endParaRPr>
          </a:p>
        </p:txBody>
      </p:sp>
      <p:sp>
        <p:nvSpPr>
          <p:cNvPr id="47120" name="Rectangle 44"/>
          <p:cNvSpPr>
            <a:spLocks noChangeArrowheads="1"/>
          </p:cNvSpPr>
          <p:nvPr/>
        </p:nvSpPr>
        <p:spPr bwMode="auto">
          <a:xfrm rot="5400000">
            <a:off x="5512594" y="3026569"/>
            <a:ext cx="165100" cy="338138"/>
          </a:xfrm>
          <a:prstGeom prst="rect">
            <a:avLst/>
          </a:prstGeom>
          <a:noFill/>
          <a:ln w="9525">
            <a:noFill/>
            <a:miter lim="800000"/>
            <a:headEnd/>
            <a:tailEnd/>
          </a:ln>
        </p:spPr>
        <p:txBody>
          <a:bodyPr>
            <a:prstTxWarp prst="textNoShape">
              <a:avLst/>
            </a:prstTxWarp>
            <a:spAutoFit/>
          </a:bodyPr>
          <a:lstStyle/>
          <a:p>
            <a:pPr algn="ctr"/>
            <a:r>
              <a:rPr lang="en-US" sz="1600">
                <a:latin typeface="Britannic Bold" pitchFamily="-65" charset="0"/>
                <a:ea typeface="Britannic Bold" pitchFamily="-65" charset="0"/>
                <a:cs typeface="Britannic Bold" pitchFamily="-65" charset="0"/>
              </a:rPr>
              <a:t>6</a:t>
            </a:r>
            <a:endParaRPr lang="en-US" sz="1600">
              <a:latin typeface="Calibri" pitchFamily="-65" charset="0"/>
            </a:endParaRPr>
          </a:p>
        </p:txBody>
      </p:sp>
      <p:sp>
        <p:nvSpPr>
          <p:cNvPr id="47121" name="TextBox 45"/>
          <p:cNvSpPr txBox="1">
            <a:spLocks noChangeArrowheads="1"/>
          </p:cNvSpPr>
          <p:nvPr/>
        </p:nvSpPr>
        <p:spPr bwMode="auto">
          <a:xfrm>
            <a:off x="914400" y="2786063"/>
            <a:ext cx="1752600" cy="338137"/>
          </a:xfrm>
          <a:prstGeom prst="rect">
            <a:avLst/>
          </a:prstGeom>
          <a:noFill/>
          <a:ln w="9525">
            <a:noFill/>
            <a:miter lim="800000"/>
            <a:headEnd/>
            <a:tailEnd/>
          </a:ln>
        </p:spPr>
        <p:txBody>
          <a:bodyPr>
            <a:prstTxWarp prst="textNoShape">
              <a:avLst/>
            </a:prstTxWarp>
            <a:spAutoFit/>
          </a:bodyPr>
          <a:lstStyle/>
          <a:p>
            <a:r>
              <a:rPr lang="en-US" sz="1600">
                <a:solidFill>
                  <a:srgbClr val="FFFFFF"/>
                </a:solidFill>
                <a:latin typeface="Calibri" pitchFamily="-65" charset="0"/>
              </a:rPr>
              <a:t>Developers</a:t>
            </a:r>
          </a:p>
        </p:txBody>
      </p:sp>
      <p:sp>
        <p:nvSpPr>
          <p:cNvPr id="47122" name="TextBox 46"/>
          <p:cNvSpPr txBox="1">
            <a:spLocks noChangeArrowheads="1"/>
          </p:cNvSpPr>
          <p:nvPr/>
        </p:nvSpPr>
        <p:spPr bwMode="auto">
          <a:xfrm>
            <a:off x="838200" y="3286125"/>
            <a:ext cx="1676400" cy="400110"/>
          </a:xfrm>
          <a:prstGeom prst="rect">
            <a:avLst/>
          </a:prstGeom>
          <a:noFill/>
          <a:ln w="9525">
            <a:noFill/>
            <a:miter lim="800000"/>
            <a:headEnd/>
            <a:tailEnd/>
          </a:ln>
        </p:spPr>
        <p:txBody>
          <a:bodyPr>
            <a:prstTxWarp prst="textNoShape">
              <a:avLst/>
            </a:prstTxWarp>
            <a:spAutoFit/>
          </a:bodyPr>
          <a:lstStyle/>
          <a:p>
            <a:r>
              <a:rPr lang="en-US" sz="2000" dirty="0">
                <a:latin typeface="Calibri" pitchFamily="-65" charset="0"/>
              </a:rPr>
              <a:t>Researchers</a:t>
            </a:r>
          </a:p>
        </p:txBody>
      </p:sp>
      <p:grpSp>
        <p:nvGrpSpPr>
          <p:cNvPr id="2" name="Group 50"/>
          <p:cNvGrpSpPr>
            <a:grpSpLocks/>
          </p:cNvGrpSpPr>
          <p:nvPr/>
        </p:nvGrpSpPr>
        <p:grpSpPr bwMode="auto">
          <a:xfrm>
            <a:off x="1905000" y="2057400"/>
            <a:ext cx="3429000" cy="685800"/>
            <a:chOff x="2743198" y="2133600"/>
            <a:chExt cx="3429002" cy="685799"/>
          </a:xfrm>
        </p:grpSpPr>
        <p:sp>
          <p:nvSpPr>
            <p:cNvPr id="52" name="Curved Up Arrow 51"/>
            <p:cNvSpPr/>
            <p:nvPr/>
          </p:nvSpPr>
          <p:spPr>
            <a:xfrm flipV="1">
              <a:off x="2895598" y="2133600"/>
              <a:ext cx="3276602" cy="609599"/>
            </a:xfrm>
            <a:prstGeom prst="curvedUpArrow">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53" name="Isosceles Triangle 52"/>
            <p:cNvSpPr/>
            <p:nvPr/>
          </p:nvSpPr>
          <p:spPr>
            <a:xfrm rot="10800000">
              <a:off x="2743198" y="2666999"/>
              <a:ext cx="457200" cy="152400"/>
            </a:xfrm>
            <a:prstGeom prst="triangle">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 name="Group 53"/>
          <p:cNvGrpSpPr>
            <a:grpSpLocks/>
          </p:cNvGrpSpPr>
          <p:nvPr/>
        </p:nvGrpSpPr>
        <p:grpSpPr bwMode="auto">
          <a:xfrm rot="10800000">
            <a:off x="1828800" y="3810000"/>
            <a:ext cx="3429000" cy="685800"/>
            <a:chOff x="2743198" y="2133600"/>
            <a:chExt cx="3429002" cy="685799"/>
          </a:xfrm>
        </p:grpSpPr>
        <p:sp>
          <p:nvSpPr>
            <p:cNvPr id="55" name="Curved Up Arrow 54"/>
            <p:cNvSpPr/>
            <p:nvPr/>
          </p:nvSpPr>
          <p:spPr>
            <a:xfrm flipV="1">
              <a:off x="2922585" y="2160587"/>
              <a:ext cx="3276602" cy="609599"/>
            </a:xfrm>
            <a:prstGeom prst="curvedUpArrow">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56" name="Isosceles Triangle 55"/>
            <p:cNvSpPr/>
            <p:nvPr/>
          </p:nvSpPr>
          <p:spPr>
            <a:xfrm rot="10800000">
              <a:off x="2770185" y="2693986"/>
              <a:ext cx="457200" cy="152400"/>
            </a:xfrm>
            <a:prstGeom prst="triangle">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 name="Group 56"/>
          <p:cNvGrpSpPr>
            <a:grpSpLocks/>
          </p:cNvGrpSpPr>
          <p:nvPr/>
        </p:nvGrpSpPr>
        <p:grpSpPr bwMode="auto">
          <a:xfrm>
            <a:off x="2209800" y="2895600"/>
            <a:ext cx="457200" cy="304800"/>
            <a:chOff x="2209799" y="2895600"/>
            <a:chExt cx="457202" cy="304800"/>
          </a:xfrm>
        </p:grpSpPr>
        <p:sp>
          <p:nvSpPr>
            <p:cNvPr id="58" name="Right Arrow 57"/>
            <p:cNvSpPr/>
            <p:nvPr/>
          </p:nvSpPr>
          <p:spPr>
            <a:xfrm>
              <a:off x="2209799" y="2895600"/>
              <a:ext cx="457202" cy="152400"/>
            </a:xfrm>
            <a:prstGeom prst="rightArrow">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 name="Right Arrow 58"/>
            <p:cNvSpPr/>
            <p:nvPr/>
          </p:nvSpPr>
          <p:spPr>
            <a:xfrm rot="10800000">
              <a:off x="2209799" y="3048000"/>
              <a:ext cx="457202" cy="152400"/>
            </a:xfrm>
            <a:prstGeom prst="rightArrow">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 name="Group 59"/>
          <p:cNvGrpSpPr>
            <a:grpSpLocks/>
          </p:cNvGrpSpPr>
          <p:nvPr/>
        </p:nvGrpSpPr>
        <p:grpSpPr bwMode="auto">
          <a:xfrm>
            <a:off x="2209800" y="3352800"/>
            <a:ext cx="457200" cy="304800"/>
            <a:chOff x="2209799" y="2895600"/>
            <a:chExt cx="457202" cy="304800"/>
          </a:xfrm>
        </p:grpSpPr>
        <p:sp>
          <p:nvSpPr>
            <p:cNvPr id="61" name="Right Arrow 60"/>
            <p:cNvSpPr/>
            <p:nvPr/>
          </p:nvSpPr>
          <p:spPr>
            <a:xfrm>
              <a:off x="2209799" y="2895600"/>
              <a:ext cx="457202" cy="152400"/>
            </a:xfrm>
            <a:prstGeom prst="rightArrow">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 name="Right Arrow 61"/>
            <p:cNvSpPr/>
            <p:nvPr/>
          </p:nvSpPr>
          <p:spPr>
            <a:xfrm rot="10800000">
              <a:off x="2209799" y="3048000"/>
              <a:ext cx="457202" cy="152400"/>
            </a:xfrm>
            <a:prstGeom prst="rightArrow">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6" name="Group 62"/>
          <p:cNvGrpSpPr>
            <a:grpSpLocks/>
          </p:cNvGrpSpPr>
          <p:nvPr/>
        </p:nvGrpSpPr>
        <p:grpSpPr bwMode="auto">
          <a:xfrm>
            <a:off x="916004" y="1388398"/>
            <a:ext cx="6752897" cy="1373187"/>
            <a:chOff x="2763196" y="2133600"/>
            <a:chExt cx="3409004" cy="631108"/>
          </a:xfrm>
        </p:grpSpPr>
        <p:sp>
          <p:nvSpPr>
            <p:cNvPr id="64" name="Curved Up Arrow 63"/>
            <p:cNvSpPr/>
            <p:nvPr/>
          </p:nvSpPr>
          <p:spPr>
            <a:xfrm flipV="1">
              <a:off x="2895848" y="2133579"/>
              <a:ext cx="3276161" cy="609950"/>
            </a:xfrm>
            <a:prstGeom prst="curvedUpArrow">
              <a:avLst>
                <a:gd name="adj1" fmla="val 13991"/>
                <a:gd name="adj2" fmla="val 42637"/>
                <a:gd name="adj3" fmla="val 28665"/>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65" name="Isosceles Triangle 64"/>
            <p:cNvSpPr/>
            <p:nvPr/>
          </p:nvSpPr>
          <p:spPr>
            <a:xfrm rot="10800000">
              <a:off x="2753197" y="2694805"/>
              <a:ext cx="388237" cy="60557"/>
            </a:xfrm>
            <a:prstGeom prst="triangle">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 name="Group 65"/>
          <p:cNvGrpSpPr>
            <a:grpSpLocks/>
          </p:cNvGrpSpPr>
          <p:nvPr/>
        </p:nvGrpSpPr>
        <p:grpSpPr bwMode="auto">
          <a:xfrm>
            <a:off x="4419600" y="2895600"/>
            <a:ext cx="457200" cy="304800"/>
            <a:chOff x="2209799" y="2895600"/>
            <a:chExt cx="457202" cy="304800"/>
          </a:xfrm>
        </p:grpSpPr>
        <p:sp>
          <p:nvSpPr>
            <p:cNvPr id="67" name="Right Arrow 66"/>
            <p:cNvSpPr/>
            <p:nvPr/>
          </p:nvSpPr>
          <p:spPr>
            <a:xfrm>
              <a:off x="2209799" y="2895600"/>
              <a:ext cx="457202" cy="152400"/>
            </a:xfrm>
            <a:prstGeom prst="rightArrow">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 name="Right Arrow 67"/>
            <p:cNvSpPr/>
            <p:nvPr/>
          </p:nvSpPr>
          <p:spPr>
            <a:xfrm rot="10800000">
              <a:off x="2209799" y="3048000"/>
              <a:ext cx="457202" cy="152400"/>
            </a:xfrm>
            <a:prstGeom prst="rightArrow">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8" name="Group 68"/>
          <p:cNvGrpSpPr>
            <a:grpSpLocks/>
          </p:cNvGrpSpPr>
          <p:nvPr/>
        </p:nvGrpSpPr>
        <p:grpSpPr bwMode="auto">
          <a:xfrm>
            <a:off x="4419600" y="3352800"/>
            <a:ext cx="457200" cy="304800"/>
            <a:chOff x="2209799" y="2895600"/>
            <a:chExt cx="457202" cy="304800"/>
          </a:xfrm>
        </p:grpSpPr>
        <p:sp>
          <p:nvSpPr>
            <p:cNvPr id="70" name="Right Arrow 69"/>
            <p:cNvSpPr/>
            <p:nvPr/>
          </p:nvSpPr>
          <p:spPr>
            <a:xfrm>
              <a:off x="2209799" y="2895600"/>
              <a:ext cx="457202" cy="152400"/>
            </a:xfrm>
            <a:prstGeom prst="rightArrow">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 name="Right Arrow 70"/>
            <p:cNvSpPr/>
            <p:nvPr/>
          </p:nvSpPr>
          <p:spPr>
            <a:xfrm rot="10800000">
              <a:off x="2209799" y="3048000"/>
              <a:ext cx="457202" cy="152400"/>
            </a:xfrm>
            <a:prstGeom prst="rightArrow">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9" name="Group 71"/>
          <p:cNvGrpSpPr>
            <a:grpSpLocks/>
          </p:cNvGrpSpPr>
          <p:nvPr/>
        </p:nvGrpSpPr>
        <p:grpSpPr bwMode="auto">
          <a:xfrm>
            <a:off x="6477000" y="2895600"/>
            <a:ext cx="457200" cy="304800"/>
            <a:chOff x="2209799" y="2895600"/>
            <a:chExt cx="457202" cy="304800"/>
          </a:xfrm>
        </p:grpSpPr>
        <p:sp>
          <p:nvSpPr>
            <p:cNvPr id="73" name="Right Arrow 72"/>
            <p:cNvSpPr/>
            <p:nvPr/>
          </p:nvSpPr>
          <p:spPr>
            <a:xfrm>
              <a:off x="2209799" y="2895600"/>
              <a:ext cx="457202" cy="152400"/>
            </a:xfrm>
            <a:prstGeom prst="rightArrow">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 name="Right Arrow 73"/>
            <p:cNvSpPr/>
            <p:nvPr/>
          </p:nvSpPr>
          <p:spPr>
            <a:xfrm rot="10800000">
              <a:off x="2209799" y="3048000"/>
              <a:ext cx="457202" cy="152400"/>
            </a:xfrm>
            <a:prstGeom prst="rightArrow">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0" name="Group 74"/>
          <p:cNvGrpSpPr>
            <a:grpSpLocks/>
          </p:cNvGrpSpPr>
          <p:nvPr/>
        </p:nvGrpSpPr>
        <p:grpSpPr bwMode="auto">
          <a:xfrm>
            <a:off x="6477000" y="3352800"/>
            <a:ext cx="457200" cy="304800"/>
            <a:chOff x="2209799" y="2895600"/>
            <a:chExt cx="457202" cy="304800"/>
          </a:xfrm>
        </p:grpSpPr>
        <p:sp>
          <p:nvSpPr>
            <p:cNvPr id="76" name="Right Arrow 75"/>
            <p:cNvSpPr/>
            <p:nvPr/>
          </p:nvSpPr>
          <p:spPr>
            <a:xfrm>
              <a:off x="2209799" y="2895600"/>
              <a:ext cx="457202" cy="152400"/>
            </a:xfrm>
            <a:prstGeom prst="rightArrow">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7" name="Right Arrow 76"/>
            <p:cNvSpPr/>
            <p:nvPr/>
          </p:nvSpPr>
          <p:spPr>
            <a:xfrm rot="10800000">
              <a:off x="2209799" y="3048000"/>
              <a:ext cx="457202" cy="152400"/>
            </a:xfrm>
            <a:prstGeom prst="rightArrow">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1" name="Group 80"/>
          <p:cNvGrpSpPr>
            <a:grpSpLocks/>
          </p:cNvGrpSpPr>
          <p:nvPr/>
        </p:nvGrpSpPr>
        <p:grpSpPr bwMode="auto">
          <a:xfrm rot="10800000">
            <a:off x="1371600" y="3810000"/>
            <a:ext cx="6934200" cy="1122363"/>
            <a:chOff x="2743198" y="2133600"/>
            <a:chExt cx="3429002" cy="685799"/>
          </a:xfrm>
        </p:grpSpPr>
        <p:sp>
          <p:nvSpPr>
            <p:cNvPr id="82" name="Curved Up Arrow 81"/>
            <p:cNvSpPr/>
            <p:nvPr/>
          </p:nvSpPr>
          <p:spPr>
            <a:xfrm flipV="1">
              <a:off x="2908839" y="2133600"/>
              <a:ext cx="3276707" cy="609168"/>
            </a:xfrm>
            <a:prstGeom prst="curvedUpArrow">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83" name="Isosceles Triangle 82"/>
            <p:cNvSpPr/>
            <p:nvPr/>
          </p:nvSpPr>
          <p:spPr>
            <a:xfrm rot="10800000">
              <a:off x="2756543" y="2683597"/>
              <a:ext cx="456886" cy="152292"/>
            </a:xfrm>
            <a:prstGeom prst="triangle">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2" name="Group 83"/>
          <p:cNvGrpSpPr>
            <a:grpSpLocks/>
          </p:cNvGrpSpPr>
          <p:nvPr/>
        </p:nvGrpSpPr>
        <p:grpSpPr bwMode="auto">
          <a:xfrm rot="10800000">
            <a:off x="3810000" y="3810000"/>
            <a:ext cx="3429000" cy="685800"/>
            <a:chOff x="2743198" y="2133600"/>
            <a:chExt cx="3429002" cy="685799"/>
          </a:xfrm>
        </p:grpSpPr>
        <p:sp>
          <p:nvSpPr>
            <p:cNvPr id="85" name="Curved Up Arrow 84"/>
            <p:cNvSpPr/>
            <p:nvPr/>
          </p:nvSpPr>
          <p:spPr>
            <a:xfrm flipV="1">
              <a:off x="2922585" y="2160587"/>
              <a:ext cx="3276602" cy="609599"/>
            </a:xfrm>
            <a:prstGeom prst="curvedUpArrow">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86" name="Isosceles Triangle 85"/>
            <p:cNvSpPr/>
            <p:nvPr/>
          </p:nvSpPr>
          <p:spPr>
            <a:xfrm rot="10800000">
              <a:off x="2770185" y="2693986"/>
              <a:ext cx="457200" cy="152400"/>
            </a:xfrm>
            <a:prstGeom prst="triangle">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3" name="Group 92"/>
          <p:cNvGrpSpPr>
            <a:grpSpLocks/>
          </p:cNvGrpSpPr>
          <p:nvPr/>
        </p:nvGrpSpPr>
        <p:grpSpPr bwMode="auto">
          <a:xfrm rot="-10243389">
            <a:off x="85725" y="3579813"/>
            <a:ext cx="5784850" cy="1373187"/>
            <a:chOff x="2763196" y="2133600"/>
            <a:chExt cx="3409004" cy="631108"/>
          </a:xfrm>
        </p:grpSpPr>
        <p:sp>
          <p:nvSpPr>
            <p:cNvPr id="94" name="Curved Up Arrow 93"/>
            <p:cNvSpPr/>
            <p:nvPr/>
          </p:nvSpPr>
          <p:spPr>
            <a:xfrm flipV="1">
              <a:off x="2905136" y="2124578"/>
              <a:ext cx="3276161" cy="609950"/>
            </a:xfrm>
            <a:prstGeom prst="curvedUpArrow">
              <a:avLst>
                <a:gd name="adj1" fmla="val 13991"/>
                <a:gd name="adj2" fmla="val 42637"/>
                <a:gd name="adj3" fmla="val 28665"/>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95" name="Isosceles Triangle 94"/>
            <p:cNvSpPr/>
            <p:nvPr/>
          </p:nvSpPr>
          <p:spPr>
            <a:xfrm rot="10800000">
              <a:off x="2786992" y="2709532"/>
              <a:ext cx="388237" cy="60557"/>
            </a:xfrm>
            <a:prstGeom prst="triangle">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96" name="Left-Right Arrow 95"/>
          <p:cNvSpPr/>
          <p:nvPr/>
        </p:nvSpPr>
        <p:spPr>
          <a:xfrm rot="5400000" flipV="1">
            <a:off x="1868488" y="3087688"/>
            <a:ext cx="328612" cy="354012"/>
          </a:xfrm>
          <a:prstGeom prst="leftRightArrow">
            <a:avLst>
              <a:gd name="adj1" fmla="val 50000"/>
              <a:gd name="adj2" fmla="val 50000"/>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a:p>
            <a:pPr algn="ctr" fontAlgn="auto">
              <a:spcBef>
                <a:spcPts val="0"/>
              </a:spcBef>
              <a:spcAft>
                <a:spcPts val="0"/>
              </a:spcAft>
              <a:defRPr/>
            </a:pPr>
            <a:endParaRPr lang="en-US" dirty="0"/>
          </a:p>
        </p:txBody>
      </p:sp>
      <p:sp>
        <p:nvSpPr>
          <p:cNvPr id="97" name="Left-Right Arrow 96"/>
          <p:cNvSpPr/>
          <p:nvPr/>
        </p:nvSpPr>
        <p:spPr>
          <a:xfrm rot="5400000" flipV="1">
            <a:off x="5956301" y="3087687"/>
            <a:ext cx="328612" cy="354013"/>
          </a:xfrm>
          <a:prstGeom prst="leftRightArrow">
            <a:avLst>
              <a:gd name="adj1" fmla="val 50000"/>
              <a:gd name="adj2" fmla="val 50000"/>
            </a:avLst>
          </a:prstGeom>
          <a:solidFill>
            <a:srgbClr val="10253F"/>
          </a:solidFill>
          <a:ln>
            <a:solidFill>
              <a:srgbClr val="10253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a:p>
            <a:pPr algn="ctr" fontAlgn="auto">
              <a:spcBef>
                <a:spcPts val="0"/>
              </a:spcBef>
              <a:spcAft>
                <a:spcPts val="0"/>
              </a:spcAft>
              <a:defRPr/>
            </a:pPr>
            <a:endParaRPr lang="en-US" dirty="0"/>
          </a:p>
        </p:txBody>
      </p:sp>
    </p:spTree>
    <p:extLst>
      <p:ext uri="{BB962C8B-B14F-4D97-AF65-F5344CB8AC3E}">
        <p14:creationId xmlns:p14="http://schemas.microsoft.com/office/powerpoint/2010/main" val="11409375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8052" name="Rectangle 4"/>
          <p:cNvSpPr>
            <a:spLocks noChangeArrowheads="1"/>
          </p:cNvSpPr>
          <p:nvPr/>
        </p:nvSpPr>
        <p:spPr bwMode="auto">
          <a:xfrm>
            <a:off x="381000" y="990600"/>
            <a:ext cx="7848600" cy="2862263"/>
          </a:xfrm>
          <a:prstGeom prst="rect">
            <a:avLst/>
          </a:prstGeom>
          <a:noFill/>
          <a:ln w="9525">
            <a:noFill/>
            <a:miter lim="800000"/>
            <a:headEnd/>
            <a:tailEnd/>
          </a:ln>
          <a:effectLst>
            <a:outerShdw dist="35921" dir="2700000" algn="ctr" rotWithShape="0">
              <a:schemeClr val="bg2"/>
            </a:outerShdw>
          </a:effectLst>
        </p:spPr>
        <p:txBody>
          <a:bodyPr>
            <a:spAutoFit/>
          </a:bodyPr>
          <a:lstStyle/>
          <a:p>
            <a:pPr>
              <a:defRPr/>
            </a:pPr>
            <a:endParaRPr lang="en-US" sz="4000" dirty="0">
              <a:solidFill>
                <a:srgbClr val="FFFF00"/>
              </a:solidFill>
              <a:latin typeface="+mn-lt"/>
            </a:endParaRPr>
          </a:p>
          <a:p>
            <a:pPr>
              <a:defRPr/>
            </a:pPr>
            <a:r>
              <a:rPr lang="en-US" sz="4000" b="1" dirty="0">
                <a:solidFill>
                  <a:srgbClr val="FFFF00"/>
                </a:solidFill>
                <a:latin typeface="+mn-lt"/>
              </a:rPr>
              <a:t>	</a:t>
            </a:r>
          </a:p>
          <a:p>
            <a:pPr>
              <a:spcBef>
                <a:spcPct val="50000"/>
              </a:spcBef>
              <a:defRPr/>
            </a:pPr>
            <a:r>
              <a:rPr lang="en-US" sz="4000" b="1" dirty="0">
                <a:solidFill>
                  <a:srgbClr val="FFFF00"/>
                </a:solidFill>
                <a:latin typeface="+mn-lt"/>
              </a:rPr>
              <a:t/>
            </a:r>
            <a:br>
              <a:rPr lang="en-US" sz="4000" b="1" dirty="0">
                <a:solidFill>
                  <a:srgbClr val="FFFF00"/>
                </a:solidFill>
                <a:latin typeface="+mn-lt"/>
              </a:rPr>
            </a:br>
            <a:r>
              <a:rPr lang="en-US" sz="4000" b="1" dirty="0">
                <a:solidFill>
                  <a:srgbClr val="FFFF00"/>
                </a:solidFill>
                <a:latin typeface="+mn-lt"/>
              </a:rPr>
              <a:t> </a:t>
            </a:r>
          </a:p>
        </p:txBody>
      </p:sp>
      <p:sp>
        <p:nvSpPr>
          <p:cNvPr id="6" name="Rectangle 6"/>
          <p:cNvSpPr>
            <a:spLocks noChangeArrowheads="1"/>
          </p:cNvSpPr>
          <p:nvPr/>
        </p:nvSpPr>
        <p:spPr bwMode="auto">
          <a:xfrm>
            <a:off x="76200" y="76200"/>
            <a:ext cx="9220199" cy="3600986"/>
          </a:xfrm>
          <a:prstGeom prst="rect">
            <a:avLst/>
          </a:prstGeom>
          <a:noFill/>
          <a:ln w="38100">
            <a:noFill/>
            <a:miter lim="800000"/>
            <a:headEnd/>
            <a:tailEnd/>
          </a:ln>
        </p:spPr>
        <p:txBody>
          <a:bodyPr wrap="square">
            <a:spAutoFit/>
          </a:bodyPr>
          <a:lstStyle/>
          <a:p>
            <a:pPr>
              <a:defRPr/>
            </a:pPr>
            <a:r>
              <a:rPr lang="en-US" sz="3200" b="1" dirty="0" smtClean="0">
                <a:solidFill>
                  <a:srgbClr val="000090"/>
                </a:solidFill>
                <a:latin typeface="+mn-lt"/>
              </a:rPr>
              <a:t>Urban heat wave mitigation </a:t>
            </a:r>
            <a:r>
              <a:rPr lang="en-US" sz="3200" b="1" dirty="0" smtClean="0">
                <a:solidFill>
                  <a:srgbClr val="800000"/>
                </a:solidFill>
                <a:latin typeface="+mn-lt"/>
              </a:rPr>
              <a:t>System for integrated </a:t>
            </a:r>
            <a:r>
              <a:rPr lang="en-US" sz="3200" b="1" dirty="0">
                <a:solidFill>
                  <a:srgbClr val="800000"/>
                </a:solidFill>
                <a:latin typeface="+mn-lt"/>
              </a:rPr>
              <a:t>m</a:t>
            </a:r>
            <a:r>
              <a:rPr lang="en-US" sz="3200" b="1" dirty="0" smtClean="0">
                <a:solidFill>
                  <a:srgbClr val="800000"/>
                </a:solidFill>
                <a:latin typeface="+mn-lt"/>
              </a:rPr>
              <a:t>odeling of metropolitan </a:t>
            </a:r>
            <a:r>
              <a:rPr lang="en-US" sz="3200" b="1" dirty="0">
                <a:solidFill>
                  <a:srgbClr val="800000"/>
                </a:solidFill>
                <a:latin typeface="+mn-lt"/>
              </a:rPr>
              <a:t>e</a:t>
            </a:r>
            <a:r>
              <a:rPr lang="en-US" sz="3200" b="1" dirty="0" smtClean="0">
                <a:solidFill>
                  <a:srgbClr val="800000"/>
                </a:solidFill>
                <a:latin typeface="+mn-lt"/>
              </a:rPr>
              <a:t>xtreme </a:t>
            </a:r>
            <a:r>
              <a:rPr lang="en-US" sz="3200" b="1" dirty="0">
                <a:solidFill>
                  <a:srgbClr val="800000"/>
                </a:solidFill>
                <a:latin typeface="+mn-lt"/>
              </a:rPr>
              <a:t>h</a:t>
            </a:r>
            <a:r>
              <a:rPr lang="en-US" sz="3200" b="1" dirty="0" smtClean="0">
                <a:solidFill>
                  <a:srgbClr val="800000"/>
                </a:solidFill>
                <a:latin typeface="+mn-lt"/>
              </a:rPr>
              <a:t>eat </a:t>
            </a:r>
            <a:r>
              <a:rPr lang="en-US" sz="3200" b="1" dirty="0">
                <a:solidFill>
                  <a:srgbClr val="800000"/>
                </a:solidFill>
                <a:latin typeface="+mn-lt"/>
              </a:rPr>
              <a:t>r</a:t>
            </a:r>
            <a:r>
              <a:rPr lang="en-US" sz="3200" b="1" dirty="0" smtClean="0">
                <a:solidFill>
                  <a:srgbClr val="800000"/>
                </a:solidFill>
                <a:latin typeface="+mn-lt"/>
              </a:rPr>
              <a:t>isk (SIMMER)</a:t>
            </a:r>
            <a:endParaRPr lang="en-US" sz="3200" b="1" dirty="0">
              <a:solidFill>
                <a:srgbClr val="800000"/>
              </a:solidFill>
              <a:latin typeface="+mn-lt"/>
              <a:ea typeface="ＭＳ Ｐゴシック" charset="-128"/>
            </a:endParaRPr>
          </a:p>
          <a:p>
            <a:pPr>
              <a:defRPr/>
            </a:pPr>
            <a:r>
              <a:rPr lang="en-US" sz="3600" dirty="0">
                <a:solidFill>
                  <a:srgbClr val="FFFF99"/>
                </a:solidFill>
                <a:latin typeface="+mn-lt"/>
                <a:ea typeface="ＭＳ Ｐゴシック" charset="-128"/>
              </a:rPr>
              <a:t> </a:t>
            </a:r>
          </a:p>
          <a:p>
            <a:pPr>
              <a:defRPr/>
            </a:pPr>
            <a:r>
              <a:rPr lang="en-US" sz="3200" b="1" dirty="0">
                <a:solidFill>
                  <a:srgbClr val="FFFF99"/>
                </a:solidFill>
                <a:latin typeface="+mn-lt"/>
              </a:rPr>
              <a:t>	</a:t>
            </a:r>
          </a:p>
          <a:p>
            <a:pPr>
              <a:defRPr/>
            </a:pPr>
            <a:endParaRPr lang="en-US" sz="3200" dirty="0">
              <a:solidFill>
                <a:srgbClr val="FFFF99"/>
              </a:solidFill>
              <a:latin typeface="+mn-lt"/>
              <a:cs typeface="Arial" charset="0"/>
            </a:endParaRPr>
          </a:p>
          <a:p>
            <a:pPr>
              <a:defRPr/>
            </a:pPr>
            <a:r>
              <a:rPr lang="en-US" sz="3200" dirty="0">
                <a:solidFill>
                  <a:srgbClr val="FFFF99"/>
                </a:solidFill>
                <a:latin typeface="+mn-lt"/>
              </a:rPr>
              <a:t> </a:t>
            </a:r>
          </a:p>
        </p:txBody>
      </p:sp>
      <p:pic>
        <p:nvPicPr>
          <p:cNvPr id="10" name="Picture 2"/>
          <p:cNvPicPr>
            <a:picLocks noChangeAspect="1" noChangeArrowheads="1"/>
          </p:cNvPicPr>
          <p:nvPr/>
        </p:nvPicPr>
        <p:blipFill>
          <a:blip r:embed="rId3" cstate="print"/>
          <a:srcRect/>
          <a:stretch>
            <a:fillRect/>
          </a:stretch>
        </p:blipFill>
        <p:spPr bwMode="auto">
          <a:xfrm>
            <a:off x="76200" y="4343400"/>
            <a:ext cx="2956932" cy="1962010"/>
          </a:xfrm>
          <a:prstGeom prst="rect">
            <a:avLst/>
          </a:prstGeom>
          <a:noFill/>
          <a:ln w="9525">
            <a:noFill/>
            <a:miter lim="800000"/>
            <a:headEnd/>
            <a:tailEnd/>
          </a:ln>
        </p:spPr>
      </p:pic>
      <p:pic>
        <p:nvPicPr>
          <p:cNvPr id="13" name="Picture 1"/>
          <p:cNvPicPr>
            <a:picLocks noChangeAspect="1" noChangeArrowheads="1"/>
          </p:cNvPicPr>
          <p:nvPr/>
        </p:nvPicPr>
        <p:blipFill>
          <a:blip r:embed="rId4" cstate="print"/>
          <a:srcRect/>
          <a:stretch>
            <a:fillRect/>
          </a:stretch>
        </p:blipFill>
        <p:spPr bwMode="auto">
          <a:xfrm>
            <a:off x="4914900" y="1676400"/>
            <a:ext cx="3771900" cy="2514600"/>
          </a:xfrm>
          <a:prstGeom prst="rect">
            <a:avLst/>
          </a:prstGeom>
          <a:noFill/>
          <a:ln w="9525">
            <a:noFill/>
            <a:miter lim="800000"/>
            <a:headEnd/>
            <a:tailEnd/>
          </a:ln>
        </p:spPr>
      </p:pic>
      <p:grpSp>
        <p:nvGrpSpPr>
          <p:cNvPr id="14" name="Group 20"/>
          <p:cNvGrpSpPr/>
          <p:nvPr/>
        </p:nvGrpSpPr>
        <p:grpSpPr>
          <a:xfrm>
            <a:off x="228600" y="1600200"/>
            <a:ext cx="5257800" cy="2992435"/>
            <a:chOff x="1485900" y="1828800"/>
            <a:chExt cx="6172200" cy="3810000"/>
          </a:xfrm>
        </p:grpSpPr>
        <p:sp>
          <p:nvSpPr>
            <p:cNvPr id="15" name="Oval 17"/>
            <p:cNvSpPr>
              <a:spLocks noChangeArrowheads="1"/>
            </p:cNvSpPr>
            <p:nvPr/>
          </p:nvSpPr>
          <p:spPr bwMode="auto">
            <a:xfrm>
              <a:off x="1485900" y="1828800"/>
              <a:ext cx="6172200" cy="3810000"/>
            </a:xfrm>
            <a:prstGeom prst="ellipse">
              <a:avLst/>
            </a:prstGeom>
            <a:solidFill>
              <a:srgbClr val="FFFFFF"/>
            </a:solidFill>
            <a:ln w="9525">
              <a:noFill/>
              <a:round/>
              <a:headEnd/>
              <a:tailEnd/>
            </a:ln>
            <a:effectLst/>
          </p:spPr>
          <p:txBody>
            <a:bodyPr wrap="none" anchor="ctr"/>
            <a:lstStyle/>
            <a:p>
              <a:endParaRPr lang="en-US"/>
            </a:p>
          </p:txBody>
        </p:sp>
        <p:pic>
          <p:nvPicPr>
            <p:cNvPr id="16" name="Picture 9" descr="ncar4CA_cmyk"/>
            <p:cNvPicPr>
              <a:picLocks noChangeAspect="1" noChangeArrowheads="1"/>
            </p:cNvPicPr>
            <p:nvPr/>
          </p:nvPicPr>
          <p:blipFill>
            <a:blip r:embed="rId5" cstate="print"/>
            <a:srcRect/>
            <a:stretch>
              <a:fillRect/>
            </a:stretch>
          </p:blipFill>
          <p:spPr bwMode="auto">
            <a:xfrm>
              <a:off x="2667000" y="2362199"/>
              <a:ext cx="1066800" cy="833437"/>
            </a:xfrm>
            <a:prstGeom prst="rect">
              <a:avLst/>
            </a:prstGeom>
            <a:noFill/>
          </p:spPr>
        </p:pic>
        <p:pic>
          <p:nvPicPr>
            <p:cNvPr id="17"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81600" y="2176946"/>
              <a:ext cx="609600" cy="432904"/>
            </a:xfrm>
            <a:prstGeom prst="rect">
              <a:avLst/>
            </a:prstGeom>
            <a:noFill/>
            <a:ln w="9525">
              <a:noFill/>
              <a:miter lim="800000"/>
              <a:headEnd/>
              <a:tailEnd/>
            </a:ln>
          </p:spPr>
        </p:pic>
        <p:pic>
          <p:nvPicPr>
            <p:cNvPr id="18" name="Picture 5"/>
            <p:cNvPicPr>
              <a:picLocks noChangeAspect="1" noChangeArrowheads="1"/>
            </p:cNvPicPr>
            <p:nvPr/>
          </p:nvPicPr>
          <p:blipFill>
            <a:blip r:embed="rId7" cstate="print"/>
            <a:srcRect/>
            <a:stretch>
              <a:fillRect/>
            </a:stretch>
          </p:blipFill>
          <p:spPr bwMode="auto">
            <a:xfrm>
              <a:off x="5943600" y="2590800"/>
              <a:ext cx="762000" cy="540152"/>
            </a:xfrm>
            <a:prstGeom prst="rect">
              <a:avLst/>
            </a:prstGeom>
            <a:noFill/>
            <a:ln w="9525">
              <a:noFill/>
              <a:miter lim="800000"/>
              <a:headEnd/>
              <a:tailEnd/>
            </a:ln>
          </p:spPr>
        </p:pic>
        <p:pic>
          <p:nvPicPr>
            <p:cNvPr id="19" name="Picture 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57600" y="4940710"/>
              <a:ext cx="1752600" cy="621890"/>
            </a:xfrm>
            <a:prstGeom prst="rect">
              <a:avLst/>
            </a:prstGeom>
            <a:noFill/>
            <a:ln w="9525">
              <a:noFill/>
              <a:miter lim="800000"/>
              <a:headEnd/>
              <a:tailEnd/>
            </a:ln>
          </p:spPr>
        </p:pic>
        <p:pic>
          <p:nvPicPr>
            <p:cNvPr id="20" name="Picture 12" descr="logoSAGE"/>
            <p:cNvPicPr>
              <a:picLocks noChangeAspect="1" noChangeArrowheads="1"/>
            </p:cNvPicPr>
            <p:nvPr/>
          </p:nvPicPr>
          <p:blipFill>
            <a:blip r:embed="rId9" cstate="screen">
              <a:extLst>
                <a:ext uri="{28A0092B-C50C-407E-A947-70E740481C1C}">
                  <a14:useLocalDpi xmlns:a14="http://schemas.microsoft.com/office/drawing/2010/main"/>
                </a:ext>
              </a:extLst>
            </a:blip>
            <a:srcRect r="12631"/>
            <a:stretch>
              <a:fillRect/>
            </a:stretch>
          </p:blipFill>
          <p:spPr bwMode="auto">
            <a:xfrm>
              <a:off x="6096000" y="4038600"/>
              <a:ext cx="1066800" cy="634458"/>
            </a:xfrm>
            <a:prstGeom prst="rect">
              <a:avLst/>
            </a:prstGeom>
            <a:noFill/>
          </p:spPr>
        </p:pic>
        <p:pic>
          <p:nvPicPr>
            <p:cNvPr id="21" name="Picture 9"/>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943600" y="3429000"/>
              <a:ext cx="1495425" cy="388811"/>
            </a:xfrm>
            <a:prstGeom prst="rect">
              <a:avLst/>
            </a:prstGeom>
            <a:noFill/>
            <a:ln w="9525">
              <a:noFill/>
              <a:miter lim="800000"/>
              <a:headEnd/>
              <a:tailEnd/>
            </a:ln>
          </p:spPr>
        </p:pic>
        <p:pic>
          <p:nvPicPr>
            <p:cNvPr id="22" name="Picture 10"/>
            <p:cNvPicPr>
              <a:picLocks noChangeAspect="1" noChangeArrowheads="1"/>
            </p:cNvPicPr>
            <p:nvPr/>
          </p:nvPicPr>
          <p:blipFill>
            <a:blip r:embed="rId11" cstate="print"/>
            <a:srcRect/>
            <a:stretch>
              <a:fillRect/>
            </a:stretch>
          </p:blipFill>
          <p:spPr bwMode="auto">
            <a:xfrm>
              <a:off x="1881187" y="2819400"/>
              <a:ext cx="862013" cy="862013"/>
            </a:xfrm>
            <a:prstGeom prst="rect">
              <a:avLst/>
            </a:prstGeom>
            <a:noFill/>
            <a:ln w="9525">
              <a:noFill/>
              <a:miter lim="800000"/>
              <a:headEnd/>
              <a:tailEnd/>
            </a:ln>
          </p:spPr>
        </p:pic>
        <p:pic>
          <p:nvPicPr>
            <p:cNvPr id="23" name="Picture 12"/>
            <p:cNvPicPr>
              <a:picLocks noChangeAspect="1" noChangeArrowheads="1"/>
            </p:cNvPicPr>
            <p:nvPr/>
          </p:nvPicPr>
          <p:blipFill>
            <a:blip r:embed="rId12" cstate="print"/>
            <a:srcRect/>
            <a:stretch>
              <a:fillRect/>
            </a:stretch>
          </p:blipFill>
          <p:spPr bwMode="auto">
            <a:xfrm>
              <a:off x="1905000" y="3733800"/>
              <a:ext cx="1543050" cy="876300"/>
            </a:xfrm>
            <a:prstGeom prst="rect">
              <a:avLst/>
            </a:prstGeom>
            <a:noFill/>
            <a:ln w="9525">
              <a:noFill/>
              <a:miter lim="800000"/>
              <a:headEnd/>
              <a:tailEnd/>
            </a:ln>
          </p:spPr>
        </p:pic>
        <p:pic>
          <p:nvPicPr>
            <p:cNvPr id="24" name="Picture 13"/>
            <p:cNvPicPr>
              <a:picLocks noChangeAspect="1" noChangeArrowheads="1"/>
            </p:cNvPicPr>
            <p:nvPr/>
          </p:nvPicPr>
          <p:blipFill>
            <a:blip r:embed="rId13" cstate="print"/>
            <a:srcRect/>
            <a:stretch>
              <a:fillRect/>
            </a:stretch>
          </p:blipFill>
          <p:spPr bwMode="auto">
            <a:xfrm>
              <a:off x="3581400" y="2057400"/>
              <a:ext cx="1333500" cy="457200"/>
            </a:xfrm>
            <a:prstGeom prst="rect">
              <a:avLst/>
            </a:prstGeom>
            <a:noFill/>
            <a:ln w="9525">
              <a:noFill/>
              <a:miter lim="800000"/>
              <a:headEnd/>
              <a:tailEnd/>
            </a:ln>
          </p:spPr>
        </p:pic>
        <p:pic>
          <p:nvPicPr>
            <p:cNvPr id="25" name="Picture 14"/>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181600" y="4648200"/>
              <a:ext cx="1246953" cy="433663"/>
            </a:xfrm>
            <a:prstGeom prst="rect">
              <a:avLst/>
            </a:prstGeom>
            <a:noFill/>
            <a:ln w="9525">
              <a:noFill/>
              <a:miter lim="800000"/>
              <a:headEnd/>
              <a:tailEnd/>
            </a:ln>
          </p:spPr>
        </p:pic>
        <p:pic>
          <p:nvPicPr>
            <p:cNvPr id="26" name="Picture 3"/>
            <p:cNvPicPr>
              <a:picLocks noChangeAspect="1" noChangeArrowheads="1"/>
            </p:cNvPicPr>
            <p:nvPr/>
          </p:nvPicPr>
          <p:blipFill>
            <a:blip r:embed="rId15" cstate="print"/>
            <a:srcRect/>
            <a:stretch>
              <a:fillRect/>
            </a:stretch>
          </p:blipFill>
          <p:spPr bwMode="auto">
            <a:xfrm>
              <a:off x="2971800" y="4572000"/>
              <a:ext cx="1002442" cy="628650"/>
            </a:xfrm>
            <a:prstGeom prst="rect">
              <a:avLst/>
            </a:prstGeom>
            <a:noFill/>
            <a:ln w="9525">
              <a:noFill/>
              <a:miter lim="800000"/>
              <a:headEnd/>
              <a:tailEnd/>
            </a:ln>
          </p:spPr>
        </p:pic>
      </p:grpSp>
      <p:grpSp>
        <p:nvGrpSpPr>
          <p:cNvPr id="27" name="Group 29"/>
          <p:cNvGrpSpPr/>
          <p:nvPr/>
        </p:nvGrpSpPr>
        <p:grpSpPr>
          <a:xfrm>
            <a:off x="3314701" y="3532537"/>
            <a:ext cx="1152647" cy="890040"/>
            <a:chOff x="3314700" y="3123921"/>
            <a:chExt cx="1277257" cy="1070056"/>
          </a:xfrm>
        </p:grpSpPr>
        <p:sp>
          <p:nvSpPr>
            <p:cNvPr id="28" name="Arc 27"/>
            <p:cNvSpPr/>
            <p:nvPr/>
          </p:nvSpPr>
          <p:spPr bwMode="auto">
            <a:xfrm rot="20975658">
              <a:off x="3397795" y="3123921"/>
              <a:ext cx="685800" cy="457200"/>
            </a:xfrm>
            <a:prstGeom prst="arc">
              <a:avLst>
                <a:gd name="adj1" fmla="val 14352962"/>
                <a:gd name="adj2" fmla="val 0"/>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Black" pitchFamily="34" charset="0"/>
              </a:endParaRPr>
            </a:p>
          </p:txBody>
        </p:sp>
        <p:sp>
          <p:nvSpPr>
            <p:cNvPr id="29" name="Arc 28"/>
            <p:cNvSpPr/>
            <p:nvPr/>
          </p:nvSpPr>
          <p:spPr bwMode="auto">
            <a:xfrm rot="1749522">
              <a:off x="3344525" y="3262301"/>
              <a:ext cx="685800" cy="457200"/>
            </a:xfrm>
            <a:prstGeom prst="arc">
              <a:avLst>
                <a:gd name="adj1" fmla="val 14352962"/>
                <a:gd name="adj2" fmla="val 0"/>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Black" pitchFamily="34" charset="0"/>
              </a:endParaRPr>
            </a:p>
          </p:txBody>
        </p:sp>
        <p:sp>
          <p:nvSpPr>
            <p:cNvPr id="30" name="Arc 29"/>
            <p:cNvSpPr/>
            <p:nvPr/>
          </p:nvSpPr>
          <p:spPr bwMode="auto">
            <a:xfrm rot="4242381">
              <a:off x="3200400" y="3352800"/>
              <a:ext cx="685800" cy="457200"/>
            </a:xfrm>
            <a:prstGeom prst="arc">
              <a:avLst>
                <a:gd name="adj1" fmla="val 14352962"/>
                <a:gd name="adj2" fmla="val 0"/>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Black" pitchFamily="34" charset="0"/>
              </a:endParaRPr>
            </a:p>
          </p:txBody>
        </p:sp>
        <p:sp>
          <p:nvSpPr>
            <p:cNvPr id="31" name="TextBox 30"/>
            <p:cNvSpPr txBox="1"/>
            <p:nvPr/>
          </p:nvSpPr>
          <p:spPr>
            <a:xfrm>
              <a:off x="4038600" y="3124200"/>
              <a:ext cx="553357" cy="307777"/>
            </a:xfrm>
            <a:prstGeom prst="rect">
              <a:avLst/>
            </a:prstGeom>
            <a:noFill/>
          </p:spPr>
          <p:txBody>
            <a:bodyPr wrap="none" rtlCol="0">
              <a:spAutoFit/>
            </a:bodyPr>
            <a:lstStyle/>
            <a:p>
              <a:r>
                <a:rPr lang="en-US" sz="1400" b="1" dirty="0" smtClean="0">
                  <a:solidFill>
                    <a:srgbClr val="003366"/>
                  </a:solidFill>
                  <a:latin typeface="+mn-lt"/>
                </a:rPr>
                <a:t>RAL</a:t>
              </a:r>
              <a:endParaRPr lang="en-US" sz="1400" b="1" dirty="0">
                <a:solidFill>
                  <a:srgbClr val="003366"/>
                </a:solidFill>
                <a:latin typeface="+mn-lt"/>
              </a:endParaRPr>
            </a:p>
          </p:txBody>
        </p:sp>
        <p:sp>
          <p:nvSpPr>
            <p:cNvPr id="32" name="TextBox 31"/>
            <p:cNvSpPr txBox="1"/>
            <p:nvPr/>
          </p:nvSpPr>
          <p:spPr>
            <a:xfrm>
              <a:off x="3886200" y="3581400"/>
              <a:ext cx="583814" cy="307777"/>
            </a:xfrm>
            <a:prstGeom prst="rect">
              <a:avLst/>
            </a:prstGeom>
            <a:noFill/>
          </p:spPr>
          <p:txBody>
            <a:bodyPr wrap="none" rtlCol="0">
              <a:spAutoFit/>
            </a:bodyPr>
            <a:lstStyle/>
            <a:p>
              <a:r>
                <a:rPr lang="en-US" sz="1400" b="1" dirty="0" smtClean="0">
                  <a:solidFill>
                    <a:srgbClr val="003366"/>
                  </a:solidFill>
                  <a:latin typeface="+mn-lt"/>
                </a:rPr>
                <a:t>CGD</a:t>
              </a:r>
              <a:endParaRPr lang="en-US" sz="1400" b="1" dirty="0">
                <a:solidFill>
                  <a:srgbClr val="003366"/>
                </a:solidFill>
                <a:latin typeface="+mn-lt"/>
              </a:endParaRPr>
            </a:p>
          </p:txBody>
        </p:sp>
        <p:sp>
          <p:nvSpPr>
            <p:cNvPr id="33" name="TextBox 32"/>
            <p:cNvSpPr txBox="1"/>
            <p:nvPr/>
          </p:nvSpPr>
          <p:spPr>
            <a:xfrm>
              <a:off x="3505200" y="3886200"/>
              <a:ext cx="752129" cy="307777"/>
            </a:xfrm>
            <a:prstGeom prst="rect">
              <a:avLst/>
            </a:prstGeom>
            <a:noFill/>
          </p:spPr>
          <p:txBody>
            <a:bodyPr wrap="none" rtlCol="0">
              <a:spAutoFit/>
            </a:bodyPr>
            <a:lstStyle/>
            <a:p>
              <a:r>
                <a:rPr lang="en-US" sz="1400" b="1" dirty="0" err="1" smtClean="0">
                  <a:solidFill>
                    <a:srgbClr val="003366"/>
                  </a:solidFill>
                  <a:latin typeface="+mn-lt"/>
                </a:rPr>
                <a:t>IMAGe</a:t>
              </a:r>
              <a:endParaRPr lang="en-US" sz="1400" b="1" dirty="0">
                <a:solidFill>
                  <a:srgbClr val="003366"/>
                </a:solidFill>
                <a:latin typeface="+mn-lt"/>
              </a:endParaRPr>
            </a:p>
          </p:txBody>
        </p:sp>
      </p:grpSp>
      <p:sp>
        <p:nvSpPr>
          <p:cNvPr id="4" name="Rectangle 3"/>
          <p:cNvSpPr/>
          <p:nvPr/>
        </p:nvSpPr>
        <p:spPr>
          <a:xfrm>
            <a:off x="2766743" y="4495800"/>
            <a:ext cx="6351857" cy="1938992"/>
          </a:xfrm>
          <a:prstGeom prst="rect">
            <a:avLst/>
          </a:prstGeom>
        </p:spPr>
        <p:txBody>
          <a:bodyPr wrap="square">
            <a:spAutoFit/>
          </a:bodyPr>
          <a:lstStyle/>
          <a:p>
            <a:pPr lvl="1"/>
            <a:r>
              <a:rPr lang="en-US" sz="2400" b="1" dirty="0" smtClean="0">
                <a:solidFill>
                  <a:srgbClr val="000090"/>
                </a:solidFill>
                <a:latin typeface="+mj-lt"/>
              </a:rPr>
              <a:t>Goal</a:t>
            </a:r>
            <a:r>
              <a:rPr lang="en-US" sz="2400" dirty="0" smtClean="0">
                <a:solidFill>
                  <a:srgbClr val="000090"/>
                </a:solidFill>
                <a:latin typeface="+mj-lt"/>
              </a:rPr>
              <a:t>: </a:t>
            </a:r>
            <a:r>
              <a:rPr lang="en-US" sz="2400" b="1" dirty="0" smtClean="0">
                <a:solidFill>
                  <a:srgbClr val="800000"/>
                </a:solidFill>
                <a:latin typeface="+mj-lt"/>
              </a:rPr>
              <a:t>Advance </a:t>
            </a:r>
            <a:r>
              <a:rPr lang="en-US" sz="2400" b="1" dirty="0">
                <a:solidFill>
                  <a:srgbClr val="800000"/>
                </a:solidFill>
                <a:latin typeface="+mj-lt"/>
              </a:rPr>
              <a:t>methodology for assessing current &amp;</a:t>
            </a:r>
            <a:r>
              <a:rPr lang="en-US" sz="2400" b="1" dirty="0" smtClean="0">
                <a:solidFill>
                  <a:srgbClr val="800000"/>
                </a:solidFill>
                <a:latin typeface="+mj-lt"/>
              </a:rPr>
              <a:t> </a:t>
            </a:r>
            <a:r>
              <a:rPr lang="en-US" sz="2400" b="1" dirty="0">
                <a:solidFill>
                  <a:srgbClr val="800000"/>
                </a:solidFill>
                <a:latin typeface="+mj-lt"/>
              </a:rPr>
              <a:t>future urban vulnerability from heat waves through </a:t>
            </a:r>
            <a:r>
              <a:rPr lang="en-US" sz="2400" b="1" dirty="0">
                <a:solidFill>
                  <a:srgbClr val="000090"/>
                </a:solidFill>
                <a:latin typeface="+mn-lt"/>
              </a:rPr>
              <a:t>integration of physical &amp;</a:t>
            </a:r>
            <a:r>
              <a:rPr lang="en-US" sz="2400" b="1" dirty="0" smtClean="0">
                <a:solidFill>
                  <a:srgbClr val="000090"/>
                </a:solidFill>
                <a:latin typeface="+mn-lt"/>
              </a:rPr>
              <a:t> </a:t>
            </a:r>
            <a:r>
              <a:rPr lang="en-US" sz="2400" b="1" dirty="0">
                <a:solidFill>
                  <a:srgbClr val="000090"/>
                </a:solidFill>
                <a:latin typeface="+mn-lt"/>
              </a:rPr>
              <a:t>social science models, research </a:t>
            </a:r>
            <a:r>
              <a:rPr lang="en-US" sz="2400" b="1" dirty="0" smtClean="0">
                <a:solidFill>
                  <a:srgbClr val="000090"/>
                </a:solidFill>
                <a:latin typeface="+mn-lt"/>
              </a:rPr>
              <a:t>results </a:t>
            </a:r>
            <a:r>
              <a:rPr lang="en-US" sz="2400" b="1" dirty="0">
                <a:solidFill>
                  <a:srgbClr val="000090"/>
                </a:solidFill>
                <a:latin typeface="+mn-lt"/>
              </a:rPr>
              <a:t>&amp;</a:t>
            </a:r>
            <a:r>
              <a:rPr lang="en-US" sz="2400" b="1" dirty="0" smtClean="0">
                <a:solidFill>
                  <a:srgbClr val="000090"/>
                </a:solidFill>
                <a:latin typeface="+mn-lt"/>
              </a:rPr>
              <a:t> </a:t>
            </a:r>
            <a:r>
              <a:rPr lang="en-US" sz="2400" b="1" dirty="0">
                <a:solidFill>
                  <a:srgbClr val="000090"/>
                </a:solidFill>
                <a:latin typeface="+mn-lt"/>
              </a:rPr>
              <a:t>remote sensing data</a:t>
            </a:r>
          </a:p>
        </p:txBody>
      </p:sp>
    </p:spTree>
    <p:extLst>
      <p:ext uri="{BB962C8B-B14F-4D97-AF65-F5344CB8AC3E}">
        <p14:creationId xmlns:p14="http://schemas.microsoft.com/office/powerpoint/2010/main" val="22782143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0" y="838200"/>
            <a:ext cx="3258171" cy="3644364"/>
          </a:xfrm>
          <a:prstGeom prst="rect">
            <a:avLst/>
          </a:prstGeom>
        </p:spPr>
      </p:pic>
      <p:sp>
        <p:nvSpPr>
          <p:cNvPr id="6" name="Title 5"/>
          <p:cNvSpPr>
            <a:spLocks noGrp="1"/>
          </p:cNvSpPr>
          <p:nvPr>
            <p:ph type="title"/>
          </p:nvPr>
        </p:nvSpPr>
        <p:spPr>
          <a:xfrm>
            <a:off x="76200" y="-152400"/>
            <a:ext cx="8915400" cy="1143000"/>
          </a:xfrm>
        </p:spPr>
        <p:txBody>
          <a:bodyPr/>
          <a:lstStyle/>
          <a:p>
            <a:r>
              <a:rPr lang="en-US" dirty="0" smtClean="0"/>
              <a:t>Agility is necessary with r</a:t>
            </a:r>
            <a:r>
              <a:rPr dirty="0" smtClean="0"/>
              <a:t>educed relevance of past records  </a:t>
            </a:r>
            <a:endParaRPr lang="en-US" dirty="0"/>
          </a:p>
        </p:txBody>
      </p:sp>
      <p:sp>
        <p:nvSpPr>
          <p:cNvPr id="8" name="Content Placeholder 7"/>
          <p:cNvSpPr>
            <a:spLocks noGrp="1"/>
          </p:cNvSpPr>
          <p:nvPr>
            <p:ph sz="quarter" idx="4"/>
          </p:nvPr>
        </p:nvSpPr>
        <p:spPr>
          <a:xfrm>
            <a:off x="4191000" y="457200"/>
            <a:ext cx="4953000" cy="3951288"/>
          </a:xfrm>
        </p:spPr>
        <p:txBody>
          <a:bodyPr/>
          <a:lstStyle/>
          <a:p>
            <a:pPr>
              <a:buNone/>
            </a:pPr>
            <a:r>
              <a:rPr lang="en-US" sz="2800" dirty="0"/>
              <a:t>Fire/flood threats/seasonality</a:t>
            </a:r>
          </a:p>
          <a:p>
            <a:pPr>
              <a:buNone/>
            </a:pPr>
            <a:endParaRPr lang="en-US" dirty="0" smtClean="0"/>
          </a:p>
        </p:txBody>
      </p:sp>
      <p:pic>
        <p:nvPicPr>
          <p:cNvPr id="11" name="Picture 3" descr="D:\FLOOD\chart.bmp"/>
          <p:cNvPicPr>
            <a:picLocks noChangeAspect="1" noChangeArrowheads="1"/>
          </p:cNvPicPr>
          <p:nvPr/>
        </p:nvPicPr>
        <p:blipFill>
          <a:blip r:embed="rId3"/>
          <a:srcRect/>
          <a:stretch>
            <a:fillRect/>
          </a:stretch>
        </p:blipFill>
        <p:spPr bwMode="auto">
          <a:xfrm>
            <a:off x="4419600" y="3581400"/>
            <a:ext cx="4445313" cy="3276600"/>
          </a:xfrm>
          <a:prstGeom prst="rect">
            <a:avLst/>
          </a:prstGeom>
          <a:noFill/>
          <a:ln w="9525">
            <a:noFill/>
            <a:miter lim="800000"/>
            <a:headEnd/>
            <a:tailEnd/>
          </a:ln>
        </p:spPr>
      </p:pic>
      <p:pic>
        <p:nvPicPr>
          <p:cNvPr id="13" name="Picture 12"/>
          <p:cNvPicPr>
            <a:picLocks noChangeAspect="1"/>
          </p:cNvPicPr>
          <p:nvPr/>
        </p:nvPicPr>
        <p:blipFill>
          <a:blip r:embed="rId4"/>
          <a:stretch>
            <a:fillRect/>
          </a:stretch>
        </p:blipFill>
        <p:spPr>
          <a:xfrm>
            <a:off x="152400" y="4313396"/>
            <a:ext cx="3962400" cy="2544604"/>
          </a:xfrm>
          <a:prstGeom prst="rect">
            <a:avLst/>
          </a:prstGeom>
        </p:spPr>
      </p:pic>
      <p:sp>
        <p:nvSpPr>
          <p:cNvPr id="12" name="Line 7"/>
          <p:cNvSpPr>
            <a:spLocks noChangeShapeType="1"/>
          </p:cNvSpPr>
          <p:nvPr/>
        </p:nvSpPr>
        <p:spPr bwMode="auto">
          <a:xfrm>
            <a:off x="685800" y="1066800"/>
            <a:ext cx="1447800" cy="76200"/>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pic>
        <p:nvPicPr>
          <p:cNvPr id="15" name="Picture 14"/>
          <p:cNvPicPr>
            <a:picLocks noChangeAspect="1"/>
          </p:cNvPicPr>
          <p:nvPr/>
        </p:nvPicPr>
        <p:blipFill>
          <a:blip r:embed="rId5"/>
          <a:stretch>
            <a:fillRect/>
          </a:stretch>
        </p:blipFill>
        <p:spPr>
          <a:xfrm>
            <a:off x="5410200" y="1219200"/>
            <a:ext cx="3486162" cy="2399384"/>
          </a:xfrm>
          <a:prstGeom prst="rect">
            <a:avLst/>
          </a:prstGeom>
        </p:spPr>
      </p:pic>
    </p:spTree>
    <p:extLst>
      <p:ext uri="{BB962C8B-B14F-4D97-AF65-F5344CB8AC3E}">
        <p14:creationId xmlns:p14="http://schemas.microsoft.com/office/powerpoint/2010/main" val="218035425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76200" y="-152400"/>
            <a:ext cx="8686800" cy="1143000"/>
          </a:xfrm>
        </p:spPr>
        <p:txBody>
          <a:bodyPr/>
          <a:lstStyle/>
          <a:p>
            <a:pPr eaLnBrk="1" hangingPunct="1"/>
            <a:r>
              <a:rPr lang="en-US" dirty="0">
                <a:solidFill>
                  <a:srgbClr val="800000"/>
                </a:solidFill>
                <a:latin typeface="+mn-lt"/>
                <a:ea typeface="ＭＳ Ｐゴシック" charset="0"/>
                <a:cs typeface="ＭＳ Ｐゴシック" charset="0"/>
              </a:rPr>
              <a:t>WAS </a:t>
            </a:r>
            <a:r>
              <a:rPr lang="en-US" dirty="0">
                <a:solidFill>
                  <a:srgbClr val="FFFF00"/>
                </a:solidFill>
                <a:latin typeface="+mn-lt"/>
                <a:ea typeface="ＭＳ Ｐゴシック" charset="0"/>
                <a:cs typeface="ＭＳ Ｐゴシック" charset="0"/>
              </a:rPr>
              <a:t>*</a:t>
            </a:r>
            <a:r>
              <a:rPr lang="en-US" dirty="0">
                <a:solidFill>
                  <a:srgbClr val="800000"/>
                </a:solidFill>
                <a:latin typeface="+mn-lt"/>
                <a:ea typeface="ＭＳ Ｐゴシック" charset="0"/>
                <a:cs typeface="ＭＳ Ｐゴシック" charset="0"/>
              </a:rPr>
              <a:t> IS </a:t>
            </a:r>
            <a:r>
              <a:rPr lang="en-US" dirty="0">
                <a:latin typeface="+mn-lt"/>
                <a:ea typeface="ＭＳ Ｐゴシック" charset="0"/>
                <a:cs typeface="ＭＳ Ｐゴシック" charset="0"/>
              </a:rPr>
              <a:t>means </a:t>
            </a:r>
            <a:r>
              <a:rPr lang="en-US" i="1" dirty="0">
                <a:latin typeface="+mn-lt"/>
                <a:ea typeface="ＭＳ Ｐゴシック" charset="0"/>
                <a:cs typeface="ＭＳ Ｐゴシック" charset="0"/>
              </a:rPr>
              <a:t>changing</a:t>
            </a:r>
            <a:r>
              <a:rPr lang="en-US" dirty="0">
                <a:latin typeface="+mn-lt"/>
                <a:ea typeface="ＭＳ Ｐゴシック" charset="0"/>
                <a:cs typeface="ＭＳ Ｐゴシック" charset="0"/>
              </a:rPr>
              <a:t> from </a:t>
            </a:r>
            <a:r>
              <a:rPr lang="en-US" dirty="0">
                <a:solidFill>
                  <a:srgbClr val="800000"/>
                </a:solidFill>
                <a:latin typeface="+mn-lt"/>
                <a:ea typeface="ＭＳ Ｐゴシック" charset="0"/>
                <a:cs typeface="ＭＳ Ｐゴシック" charset="0"/>
              </a:rPr>
              <a:t>WAS</a:t>
            </a:r>
            <a:r>
              <a:rPr lang="en-US" dirty="0">
                <a:latin typeface="+mn-lt"/>
                <a:ea typeface="ＭＳ Ｐゴシック" charset="0"/>
                <a:cs typeface="ＭＳ Ｐゴシック" charset="0"/>
              </a:rPr>
              <a:t> to </a:t>
            </a:r>
            <a:r>
              <a:rPr lang="en-US" dirty="0">
                <a:solidFill>
                  <a:srgbClr val="800000"/>
                </a:solidFill>
                <a:latin typeface="+mn-lt"/>
                <a:ea typeface="ＭＳ Ｐゴシック" charset="0"/>
                <a:cs typeface="ＭＳ Ｐゴシック" charset="0"/>
              </a:rPr>
              <a:t>IS</a:t>
            </a:r>
          </a:p>
        </p:txBody>
      </p:sp>
      <p:pic>
        <p:nvPicPr>
          <p:cNvPr id="80899" name="Picture 3"/>
          <p:cNvPicPr>
            <a:picLocks noGrp="1" noChangeAspect="1" noChangeArrowheads="1"/>
          </p:cNvPicPr>
          <p:nvPr>
            <p:ph type="body" idx="4294967295"/>
          </p:nvPr>
        </p:nvPicPr>
        <p:blipFill>
          <a:blip r:embed="rId2" cstate="screen">
            <a:extLst>
              <a:ext uri="{28A0092B-C50C-407E-A947-70E740481C1C}">
                <a14:useLocalDpi xmlns:a14="http://schemas.microsoft.com/office/drawing/2010/main"/>
              </a:ext>
            </a:extLst>
          </a:blip>
          <a:srcRect/>
          <a:stretch>
            <a:fillRect/>
          </a:stretch>
        </p:blipFill>
        <p:spPr>
          <a:xfrm>
            <a:off x="531813" y="1112838"/>
            <a:ext cx="2973387" cy="3459162"/>
          </a:xfrm>
          <a:noFill/>
        </p:spPr>
      </p:pic>
      <p:pic>
        <p:nvPicPr>
          <p:cNvPr id="8090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0" y="1066800"/>
            <a:ext cx="2819400" cy="345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65" name="Text Box 5"/>
          <p:cNvSpPr txBox="1">
            <a:spLocks noChangeArrowheads="1"/>
          </p:cNvSpPr>
          <p:nvPr/>
        </p:nvSpPr>
        <p:spPr bwMode="auto">
          <a:xfrm>
            <a:off x="157163" y="4503738"/>
            <a:ext cx="49741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800000"/>
                </a:solidFill>
              </a:rPr>
              <a:t>WAS physical scientist</a:t>
            </a:r>
          </a:p>
          <a:p>
            <a:pPr eaLnBrk="1" hangingPunct="1"/>
            <a:r>
              <a:rPr lang="en-US" b="1" dirty="0" smtClean="0">
                <a:solidFill>
                  <a:srgbClr val="800000"/>
                </a:solidFill>
              </a:rPr>
              <a:t>uses the words of social science</a:t>
            </a:r>
            <a:endParaRPr lang="en-US" b="1" dirty="0">
              <a:solidFill>
                <a:srgbClr val="800000"/>
              </a:solidFill>
            </a:endParaRPr>
          </a:p>
        </p:txBody>
      </p:sp>
      <p:sp>
        <p:nvSpPr>
          <p:cNvPr id="399366" name="Text Box 6"/>
          <p:cNvSpPr txBox="1">
            <a:spLocks noChangeArrowheads="1"/>
          </p:cNvSpPr>
          <p:nvPr/>
        </p:nvSpPr>
        <p:spPr bwMode="auto">
          <a:xfrm>
            <a:off x="5237163" y="4495800"/>
            <a:ext cx="32972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800000"/>
                </a:solidFill>
              </a:rPr>
              <a:t>Becomes WAS social </a:t>
            </a:r>
          </a:p>
          <a:p>
            <a:pPr eaLnBrk="1" hangingPunct="1"/>
            <a:r>
              <a:rPr lang="en-US" b="1">
                <a:solidFill>
                  <a:srgbClr val="800000"/>
                </a:solidFill>
              </a:rPr>
              <a:t>scientist</a:t>
            </a:r>
            <a:r>
              <a:rPr lang="en-US" b="1">
                <a:solidFill>
                  <a:srgbClr val="800000"/>
                </a:solidFill>
                <a:latin typeface="Helvetica Neue" charset="0"/>
              </a:rPr>
              <a:t>! </a:t>
            </a:r>
          </a:p>
        </p:txBody>
      </p:sp>
      <p:sp>
        <p:nvSpPr>
          <p:cNvPr id="529415" name="Rectangle 7"/>
          <p:cNvSpPr>
            <a:spLocks noChangeArrowheads="1"/>
          </p:cNvSpPr>
          <p:nvPr/>
        </p:nvSpPr>
        <p:spPr bwMode="auto">
          <a:xfrm>
            <a:off x="228600" y="5486400"/>
            <a:ext cx="899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75000"/>
              </a:spcBef>
            </a:pPr>
            <a:r>
              <a:rPr lang="en-US" b="1" dirty="0">
                <a:latin typeface="+mn-lt"/>
                <a:cs typeface="Trebuchet MS" charset="0"/>
              </a:rPr>
              <a:t>Moving from </a:t>
            </a:r>
            <a:r>
              <a:rPr lang="en-US" b="1" dirty="0">
                <a:solidFill>
                  <a:srgbClr val="800000"/>
                </a:solidFill>
                <a:latin typeface="+mn-lt"/>
                <a:cs typeface="Trebuchet MS" charset="0"/>
              </a:rPr>
              <a:t>WAS </a:t>
            </a:r>
            <a:r>
              <a:rPr lang="en-US" b="1" dirty="0">
                <a:latin typeface="+mn-lt"/>
                <a:cs typeface="Trebuchet MS" charset="0"/>
              </a:rPr>
              <a:t>to </a:t>
            </a:r>
            <a:r>
              <a:rPr lang="en-US" b="1" dirty="0" smtClean="0">
                <a:solidFill>
                  <a:srgbClr val="800000"/>
                </a:solidFill>
                <a:latin typeface="+mn-lt"/>
                <a:cs typeface="Trebuchet MS" charset="0"/>
              </a:rPr>
              <a:t>IS </a:t>
            </a:r>
            <a:r>
              <a:rPr lang="en-US" b="1" dirty="0" smtClean="0">
                <a:latin typeface="+mn-lt"/>
                <a:cs typeface="Trebuchet MS" charset="0"/>
              </a:rPr>
              <a:t>is </a:t>
            </a:r>
            <a:r>
              <a:rPr lang="en-US" b="1" dirty="0">
                <a:latin typeface="+mn-lt"/>
                <a:cs typeface="Trebuchet MS" charset="0"/>
              </a:rPr>
              <a:t>not an instant </a:t>
            </a:r>
            <a:r>
              <a:rPr lang="en-US" b="1" dirty="0" smtClean="0">
                <a:latin typeface="+mn-lt"/>
                <a:cs typeface="Trebuchet MS" charset="0"/>
              </a:rPr>
              <a:t>transition - </a:t>
            </a:r>
            <a:r>
              <a:rPr lang="en-US" b="1" dirty="0">
                <a:solidFill>
                  <a:srgbClr val="800000"/>
                </a:solidFill>
                <a:latin typeface="+mn-lt"/>
                <a:cs typeface="Trebuchet MS" charset="0"/>
              </a:rPr>
              <a:t>WAS*</a:t>
            </a:r>
            <a:r>
              <a:rPr lang="en-US" b="1" dirty="0" err="1">
                <a:solidFill>
                  <a:srgbClr val="800000"/>
                </a:solidFill>
                <a:latin typeface="+mn-lt"/>
                <a:cs typeface="Trebuchet MS" charset="0"/>
              </a:rPr>
              <a:t>ISers</a:t>
            </a:r>
            <a:r>
              <a:rPr lang="en-US" b="1" dirty="0">
                <a:solidFill>
                  <a:srgbClr val="800000"/>
                </a:solidFill>
                <a:latin typeface="+mn-lt"/>
                <a:cs typeface="Trebuchet MS" charset="0"/>
              </a:rPr>
              <a:t> </a:t>
            </a:r>
            <a:r>
              <a:rPr lang="en-US" b="1" dirty="0">
                <a:latin typeface="+mn-lt"/>
                <a:cs typeface="Trebuchet MS" charset="0"/>
              </a:rPr>
              <a:t>realize the </a:t>
            </a:r>
            <a:r>
              <a:rPr lang="en-US" b="1" dirty="0" smtClean="0">
                <a:latin typeface="+mn-lt"/>
                <a:cs typeface="Trebuchet MS" charset="0"/>
              </a:rPr>
              <a:t>importance </a:t>
            </a:r>
            <a:r>
              <a:rPr lang="en-US" b="1" dirty="0">
                <a:latin typeface="+mn-lt"/>
                <a:cs typeface="Trebuchet MS" charset="0"/>
              </a:rPr>
              <a:t>of </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Trebuchet MS" charset="0"/>
              </a:rPr>
              <a:t>CONNECTING WITH STAKEHOLDERS</a:t>
            </a:r>
          </a:p>
        </p:txBody>
      </p:sp>
    </p:spTree>
    <p:extLst>
      <p:ext uri="{BB962C8B-B14F-4D97-AF65-F5344CB8AC3E}">
        <p14:creationId xmlns:p14="http://schemas.microsoft.com/office/powerpoint/2010/main" val="4145432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29415"/>
                                        </p:tgtEl>
                                        <p:attrNameLst>
                                          <p:attrName>style.visibility</p:attrName>
                                        </p:attrNameLst>
                                      </p:cBhvr>
                                      <p:to>
                                        <p:strVal val="visible"/>
                                      </p:to>
                                    </p:set>
                                    <p:animEffect transition="in" filter="dissolve">
                                      <p:cBhvr>
                                        <p:cTn id="15" dur="500"/>
                                        <p:tgtEl>
                                          <p:spTgt spid="529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5" grpId="0"/>
      <p:bldP spid="399366" grpId="0"/>
      <p:bldP spid="5294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1143000"/>
          </a:xfrm>
        </p:spPr>
        <p:txBody>
          <a:bodyPr>
            <a:noAutofit/>
          </a:bodyPr>
          <a:lstStyle/>
          <a:p>
            <a:r>
              <a:rPr lang="en-US" dirty="0" smtClean="0"/>
              <a:t>In 1976 </a:t>
            </a:r>
            <a:r>
              <a:rPr lang="en-US" dirty="0" smtClean="0">
                <a:solidFill>
                  <a:schemeClr val="accent6">
                    <a:lumMod val="50000"/>
                  </a:schemeClr>
                </a:solidFill>
              </a:rPr>
              <a:t>144 people died in the Big Thompson Flood in Colorado – </a:t>
            </a:r>
            <a:r>
              <a:rPr lang="en-US" dirty="0" smtClean="0">
                <a:solidFill>
                  <a:srgbClr val="800000"/>
                </a:solidFill>
              </a:rPr>
              <a:t>10 people died in the much bigger 2013 floods</a:t>
            </a:r>
            <a:endParaRPr lang="en-US" dirty="0">
              <a:solidFill>
                <a:srgbClr val="800000"/>
              </a:solidFill>
            </a:endParaRPr>
          </a:p>
        </p:txBody>
      </p:sp>
      <p:sp>
        <p:nvSpPr>
          <p:cNvPr id="3" name="Content Placeholder 2"/>
          <p:cNvSpPr>
            <a:spLocks noGrp="1"/>
          </p:cNvSpPr>
          <p:nvPr>
            <p:ph sz="half" idx="1"/>
          </p:nvPr>
        </p:nvSpPr>
        <p:spPr>
          <a:xfrm>
            <a:off x="152400" y="1600200"/>
            <a:ext cx="4343400" cy="4525963"/>
          </a:xfrm>
        </p:spPr>
        <p:txBody>
          <a:bodyPr/>
          <a:lstStyle/>
          <a:p>
            <a:r>
              <a:rPr lang="en-US" dirty="0" smtClean="0"/>
              <a:t>Take credit for how many lives </a:t>
            </a:r>
            <a:r>
              <a:rPr lang="en-US" dirty="0" smtClean="0">
                <a:solidFill>
                  <a:schemeClr val="tx1"/>
                </a:solidFill>
              </a:rPr>
              <a:t>were saved</a:t>
            </a:r>
          </a:p>
          <a:p>
            <a:r>
              <a:rPr lang="en-US" dirty="0" smtClean="0"/>
              <a:t>Develop new metrics</a:t>
            </a:r>
            <a:endParaRPr lang="en-US" dirty="0"/>
          </a:p>
        </p:txBody>
      </p:sp>
      <p:sp>
        <p:nvSpPr>
          <p:cNvPr id="4" name="Content Placeholder 3"/>
          <p:cNvSpPr>
            <a:spLocks noGrp="1"/>
          </p:cNvSpPr>
          <p:nvPr>
            <p:ph sz="half" idx="2"/>
          </p:nvPr>
        </p:nvSpPr>
        <p:spPr>
          <a:xfrm>
            <a:off x="4876800" y="1371600"/>
            <a:ext cx="4038600" cy="4525963"/>
          </a:xfrm>
        </p:spPr>
        <p:txBody>
          <a:bodyPr/>
          <a:lstStyle/>
          <a:p>
            <a:r>
              <a:rPr lang="en-US" dirty="0">
                <a:solidFill>
                  <a:srgbClr val="000090"/>
                </a:solidFill>
              </a:rPr>
              <a:t>People </a:t>
            </a:r>
            <a:r>
              <a:rPr lang="en-US" dirty="0" smtClean="0">
                <a:solidFill>
                  <a:srgbClr val="000090"/>
                </a:solidFill>
              </a:rPr>
              <a:t>were not </a:t>
            </a:r>
            <a:r>
              <a:rPr lang="en-US" dirty="0">
                <a:solidFill>
                  <a:srgbClr val="000090"/>
                </a:solidFill>
              </a:rPr>
              <a:t>caught on roads </a:t>
            </a:r>
            <a:r>
              <a:rPr lang="en-US" dirty="0" smtClean="0">
                <a:solidFill>
                  <a:srgbClr val="000090"/>
                </a:solidFill>
              </a:rPr>
              <a:t>as </a:t>
            </a:r>
            <a:r>
              <a:rPr lang="en-US" dirty="0">
                <a:solidFill>
                  <a:srgbClr val="000090"/>
                </a:solidFill>
              </a:rPr>
              <a:t>they washed out</a:t>
            </a:r>
          </a:p>
          <a:p>
            <a:r>
              <a:rPr lang="en-US" dirty="0">
                <a:solidFill>
                  <a:srgbClr val="800000"/>
                </a:solidFill>
              </a:rPr>
              <a:t>Roads</a:t>
            </a:r>
            <a:r>
              <a:rPr lang="en-US" dirty="0" smtClean="0">
                <a:solidFill>
                  <a:srgbClr val="800000"/>
                </a:solidFill>
              </a:rPr>
              <a:t>/businesses/schools were closed</a:t>
            </a:r>
            <a:endParaRPr lang="en-US" dirty="0">
              <a:solidFill>
                <a:srgbClr val="800000"/>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6985" y="3810000"/>
            <a:ext cx="5144045" cy="2895600"/>
          </a:xfrm>
          <a:prstGeom prst="rect">
            <a:avLst/>
          </a:prstGeom>
        </p:spPr>
      </p:pic>
      <p:sp>
        <p:nvSpPr>
          <p:cNvPr id="6" name="TextBox 5"/>
          <p:cNvSpPr txBox="1"/>
          <p:nvPr/>
        </p:nvSpPr>
        <p:spPr>
          <a:xfrm>
            <a:off x="1828800" y="6424023"/>
            <a:ext cx="2493867" cy="400110"/>
          </a:xfrm>
          <a:prstGeom prst="rect">
            <a:avLst/>
          </a:prstGeom>
          <a:noFill/>
        </p:spPr>
        <p:txBody>
          <a:bodyPr wrap="none" rtlCol="0">
            <a:spAutoFit/>
          </a:bodyPr>
          <a:lstStyle/>
          <a:p>
            <a:r>
              <a:rPr lang="en-US" sz="2000" dirty="0" err="1" smtClean="0">
                <a:solidFill>
                  <a:schemeClr val="tx2"/>
                </a:solidFill>
              </a:rPr>
              <a:t>Denvercbslocal.com</a:t>
            </a:r>
            <a:endParaRPr lang="en-US" sz="2000" dirty="0">
              <a:solidFill>
                <a:schemeClr val="tx2"/>
              </a:solidFill>
            </a:endParaRPr>
          </a:p>
        </p:txBody>
      </p:sp>
      <p:pic>
        <p:nvPicPr>
          <p:cNvPr id="8" name="Content Placeholder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334000" y="4114800"/>
            <a:ext cx="3782688" cy="2345267"/>
          </a:xfrm>
          <a:prstGeom prst="rect">
            <a:avLst/>
          </a:prstGeom>
        </p:spPr>
      </p:pic>
    </p:spTree>
    <p:extLst>
      <p:ext uri="{BB962C8B-B14F-4D97-AF65-F5344CB8AC3E}">
        <p14:creationId xmlns:p14="http://schemas.microsoft.com/office/powerpoint/2010/main" val="99610909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0" y="304800"/>
            <a:ext cx="5111750" cy="5853113"/>
          </a:xfrm>
        </p:spPr>
        <p:txBody>
          <a:bodyPr>
            <a:normAutofit/>
          </a:bodyPr>
          <a:lstStyle/>
          <a:p>
            <a:r>
              <a:rPr lang="en-US" sz="2800" dirty="0" smtClean="0"/>
              <a:t>Work is being done by dedicated brave charismatic policy entrepreneur scientists who weave social science into their daily work</a:t>
            </a:r>
          </a:p>
          <a:p>
            <a:r>
              <a:rPr lang="en-US" sz="2800" dirty="0" smtClean="0">
                <a:solidFill>
                  <a:srgbClr val="800000"/>
                </a:solidFill>
              </a:rPr>
              <a:t>EXHAUSTING</a:t>
            </a:r>
            <a:r>
              <a:rPr lang="en-US" sz="2800" dirty="0" smtClean="0"/>
              <a:t> &amp; unsustainable without institutional support</a:t>
            </a:r>
          </a:p>
        </p:txBody>
      </p:sp>
      <p:sp>
        <p:nvSpPr>
          <p:cNvPr id="6" name="Rectangle 5"/>
          <p:cNvSpPr/>
          <p:nvPr/>
        </p:nvSpPr>
        <p:spPr>
          <a:xfrm>
            <a:off x="152400" y="449282"/>
            <a:ext cx="3657600" cy="3970318"/>
          </a:xfrm>
          <a:prstGeom prst="rect">
            <a:avLst/>
          </a:prstGeom>
          <a:ln w="28575" cmpd="sng">
            <a:solidFill>
              <a:schemeClr val="tx1"/>
            </a:solidFill>
          </a:ln>
        </p:spPr>
        <p:txBody>
          <a:bodyPr wrap="square">
            <a:spAutoFit/>
          </a:bodyPr>
          <a:lstStyle/>
          <a:p>
            <a:r>
              <a:rPr lang="en-US" b="1" dirty="0">
                <a:latin typeface="+mn-lt"/>
              </a:rPr>
              <a:t>Developing collaborations has to be </a:t>
            </a:r>
            <a:r>
              <a:rPr lang="en-US" b="1" dirty="0" smtClean="0">
                <a:latin typeface="+mn-lt"/>
              </a:rPr>
              <a:t>considered </a:t>
            </a:r>
            <a:r>
              <a:rPr lang="en-US" b="1" dirty="0">
                <a:latin typeface="+mn-lt"/>
              </a:rPr>
              <a:t>as metric for promotion </a:t>
            </a:r>
            <a:r>
              <a:rPr lang="en-US" b="1" dirty="0" smtClean="0">
                <a:latin typeface="+mn-lt"/>
              </a:rPr>
              <a:t>–</a:t>
            </a:r>
            <a:r>
              <a:rPr lang="en-US" b="1" i="1" dirty="0" smtClean="0">
                <a:solidFill>
                  <a:srgbClr val="660066"/>
                </a:solidFill>
                <a:latin typeface="+mn-lt"/>
              </a:rPr>
              <a:t>not </a:t>
            </a:r>
            <a:r>
              <a:rPr lang="en-US" b="1" i="1" dirty="0">
                <a:solidFill>
                  <a:srgbClr val="660066"/>
                </a:solidFill>
                <a:latin typeface="+mn-lt"/>
              </a:rPr>
              <a:t>fluff or “outreach</a:t>
            </a:r>
            <a:r>
              <a:rPr lang="en-US" b="1" dirty="0" smtClean="0">
                <a:solidFill>
                  <a:srgbClr val="660066"/>
                </a:solidFill>
                <a:latin typeface="+mn-lt"/>
              </a:rPr>
              <a:t>”</a:t>
            </a:r>
          </a:p>
          <a:p>
            <a:endParaRPr lang="en-US" b="1" dirty="0" smtClean="0">
              <a:solidFill>
                <a:srgbClr val="003366"/>
              </a:solidFill>
              <a:latin typeface="+mn-lt"/>
            </a:endParaRPr>
          </a:p>
          <a:p>
            <a:r>
              <a:rPr lang="en-US" b="1" dirty="0" smtClean="0">
                <a:solidFill>
                  <a:srgbClr val="003366"/>
                </a:solidFill>
                <a:latin typeface="+mn-lt"/>
              </a:rPr>
              <a:t>Repeat </a:t>
            </a:r>
            <a:r>
              <a:rPr lang="en-US" b="1" dirty="0">
                <a:solidFill>
                  <a:srgbClr val="003366"/>
                </a:solidFill>
                <a:latin typeface="+mn-lt"/>
              </a:rPr>
              <a:t>our message </a:t>
            </a:r>
            <a:r>
              <a:rPr lang="en-US" b="1" dirty="0" smtClean="0">
                <a:solidFill>
                  <a:srgbClr val="003366"/>
                </a:solidFill>
                <a:latin typeface="+mn-lt"/>
              </a:rPr>
              <a:t>until </a:t>
            </a:r>
            <a:r>
              <a:rPr lang="en-US" b="1" dirty="0">
                <a:solidFill>
                  <a:srgbClr val="003366"/>
                </a:solidFill>
                <a:latin typeface="+mn-lt"/>
              </a:rPr>
              <a:t>people say it to us </a:t>
            </a:r>
            <a:r>
              <a:rPr lang="en-US" b="1" dirty="0" smtClean="0">
                <a:solidFill>
                  <a:srgbClr val="003366"/>
                </a:solidFill>
                <a:latin typeface="+mn-lt"/>
              </a:rPr>
              <a:t>in their </a:t>
            </a:r>
            <a:r>
              <a:rPr lang="en-US" b="1" dirty="0">
                <a:solidFill>
                  <a:srgbClr val="003366"/>
                </a:solidFill>
                <a:latin typeface="+mn-lt"/>
              </a:rPr>
              <a:t>own </a:t>
            </a:r>
            <a:r>
              <a:rPr lang="en-US" b="1" dirty="0" smtClean="0">
                <a:solidFill>
                  <a:srgbClr val="003366"/>
                </a:solidFill>
                <a:latin typeface="+mn-lt"/>
              </a:rPr>
              <a:t>words?</a:t>
            </a:r>
            <a:endParaRPr lang="en-US" b="1" dirty="0">
              <a:solidFill>
                <a:srgbClr val="003366"/>
              </a:solidFill>
              <a:latin typeface="+mn-lt"/>
            </a:endParaRPr>
          </a:p>
        </p:txBody>
      </p:sp>
      <p:pic>
        <p:nvPicPr>
          <p:cNvPr id="7" name="Picture 5" descr="WASISers laughing"/>
          <p:cNvPicPr>
            <a:picLocks noChangeAspect="1" noChangeArrowheads="1"/>
          </p:cNvPicPr>
          <p:nvPr/>
        </p:nvPicPr>
        <p:blipFill>
          <a:blip r:embed="rId2"/>
          <a:srcRect/>
          <a:stretch>
            <a:fillRect/>
          </a:stretch>
        </p:blipFill>
        <p:spPr bwMode="auto">
          <a:xfrm>
            <a:off x="3543886" y="4495800"/>
            <a:ext cx="5523914" cy="2362200"/>
          </a:xfrm>
          <a:prstGeom prst="rect">
            <a:avLst/>
          </a:prstGeom>
          <a:noFill/>
          <a:ln w="9525">
            <a:noFill/>
            <a:miter lim="800000"/>
            <a:headEnd/>
            <a:tailEnd/>
          </a:ln>
        </p:spPr>
      </p:pic>
    </p:spTree>
    <p:extLst>
      <p:ext uri="{BB962C8B-B14F-4D97-AF65-F5344CB8AC3E}">
        <p14:creationId xmlns:p14="http://schemas.microsoft.com/office/powerpoint/2010/main" val="3820850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839200" cy="5715000"/>
          </a:xfrm>
        </p:spPr>
        <p:txBody>
          <a:bodyPr/>
          <a:lstStyle/>
          <a:p>
            <a:pPr>
              <a:defRPr/>
            </a:pPr>
            <a:r>
              <a:rPr dirty="0" smtClean="0">
                <a:latin typeface="Calibri" charset="0"/>
                <a:ea typeface="ＭＳ Ｐゴシック" charset="-128"/>
              </a:rPr>
              <a:t> </a:t>
            </a:r>
          </a:p>
        </p:txBody>
      </p:sp>
      <p:sp>
        <p:nvSpPr>
          <p:cNvPr id="5" name="Rectangle 4"/>
          <p:cNvSpPr>
            <a:spLocks noChangeArrowheads="1"/>
          </p:cNvSpPr>
          <p:nvPr/>
        </p:nvSpPr>
        <p:spPr bwMode="auto">
          <a:xfrm>
            <a:off x="0" y="5410200"/>
            <a:ext cx="9144000" cy="1384995"/>
          </a:xfrm>
          <a:prstGeom prst="rect">
            <a:avLst/>
          </a:prstGeom>
          <a:noFill/>
          <a:ln w="9525">
            <a:noFill/>
            <a:miter lim="800000"/>
            <a:headEnd/>
            <a:tailEnd/>
          </a:ln>
        </p:spPr>
        <p:txBody>
          <a:bodyPr>
            <a:prstTxWarp prst="textNoShape">
              <a:avLst/>
            </a:prstTxWarp>
            <a:spAutoFit/>
          </a:bodyPr>
          <a:lstStyle/>
          <a:p>
            <a:r>
              <a:rPr lang="en-US" b="1" dirty="0">
                <a:latin typeface="+mn-lt"/>
              </a:rPr>
              <a:t>National Research Council Committee on Atmospheric Sciences </a:t>
            </a:r>
            <a:r>
              <a:rPr lang="en-US" b="1" i="1" dirty="0">
                <a:solidFill>
                  <a:srgbClr val="800000"/>
                </a:solidFill>
                <a:latin typeface="+mn-lt"/>
              </a:rPr>
              <a:t>The Atmospheric Sciences &amp;</a:t>
            </a:r>
            <a:r>
              <a:rPr lang="en-US" b="1" i="1" dirty="0" smtClean="0">
                <a:solidFill>
                  <a:srgbClr val="800000"/>
                </a:solidFill>
                <a:latin typeface="+mn-lt"/>
              </a:rPr>
              <a:t> </a:t>
            </a:r>
            <a:r>
              <a:rPr lang="en-US" b="1" i="1" dirty="0">
                <a:solidFill>
                  <a:srgbClr val="800000"/>
                </a:solidFill>
                <a:latin typeface="+mn-lt"/>
              </a:rPr>
              <a:t>Man’s Needs Priorities for the Future </a:t>
            </a:r>
            <a:r>
              <a:rPr lang="en-US" b="1" i="1" dirty="0">
                <a:solidFill>
                  <a:srgbClr val="000090"/>
                </a:solidFill>
                <a:latin typeface="+mn-lt"/>
              </a:rPr>
              <a:t>1971</a:t>
            </a:r>
          </a:p>
        </p:txBody>
      </p:sp>
      <p:sp>
        <p:nvSpPr>
          <p:cNvPr id="3" name="Rectangle 2"/>
          <p:cNvSpPr/>
          <p:nvPr/>
        </p:nvSpPr>
        <p:spPr>
          <a:xfrm>
            <a:off x="228600" y="273307"/>
            <a:ext cx="8534400" cy="5262980"/>
          </a:xfrm>
          <a:prstGeom prst="rect">
            <a:avLst/>
          </a:prstGeom>
        </p:spPr>
        <p:txBody>
          <a:bodyPr wrap="square">
            <a:spAutoFit/>
          </a:bodyPr>
          <a:lstStyle/>
          <a:p>
            <a:r>
              <a:rPr lang="en-US" b="1" dirty="0">
                <a:solidFill>
                  <a:srgbClr val="800000"/>
                </a:solidFill>
                <a:latin typeface="Calibri" charset="0"/>
                <a:ea typeface="ＭＳ Ｐゴシック" charset="-128"/>
              </a:rPr>
              <a:t>The committee recognizes that</a:t>
            </a:r>
            <a:br>
              <a:rPr lang="en-US" b="1" dirty="0">
                <a:solidFill>
                  <a:srgbClr val="800000"/>
                </a:solidFill>
                <a:latin typeface="Calibri" charset="0"/>
                <a:ea typeface="ＭＳ Ｐゴシック" charset="-128"/>
              </a:rPr>
            </a:br>
            <a:endParaRPr lang="en-US" b="1" dirty="0" smtClean="0">
              <a:solidFill>
                <a:srgbClr val="800000"/>
              </a:solidFill>
              <a:latin typeface="Calibri" charset="0"/>
              <a:ea typeface="ＭＳ Ｐゴシック" charset="-128"/>
            </a:endParaRPr>
          </a:p>
          <a:p>
            <a:r>
              <a:rPr lang="en-US" b="1" dirty="0" smtClean="0">
                <a:solidFill>
                  <a:srgbClr val="800000"/>
                </a:solidFill>
                <a:latin typeface="Calibri" charset="0"/>
                <a:ea typeface="ＭＳ Ｐゴシック" charset="-128"/>
              </a:rPr>
              <a:t> </a:t>
            </a:r>
            <a:r>
              <a:rPr lang="en-US" b="1" dirty="0">
                <a:solidFill>
                  <a:srgbClr val="800000"/>
                </a:solidFill>
                <a:latin typeface="Calibri" charset="0"/>
                <a:ea typeface="ＭＳ Ｐゴシック" charset="-128"/>
              </a:rPr>
              <a:t>- thorough assessments of the benefits </a:t>
            </a:r>
            <a:r>
              <a:rPr lang="en-US" b="1" dirty="0" smtClean="0">
                <a:solidFill>
                  <a:srgbClr val="800000"/>
                </a:solidFill>
                <a:latin typeface="Calibri" charset="0"/>
                <a:ea typeface="ＭＳ Ｐゴシック" charset="-128"/>
              </a:rPr>
              <a:t>of </a:t>
            </a:r>
            <a:r>
              <a:rPr lang="en-US" b="1" dirty="0">
                <a:solidFill>
                  <a:srgbClr val="800000"/>
                </a:solidFill>
                <a:latin typeface="Calibri" charset="0"/>
                <a:ea typeface="ＭＳ Ｐゴシック" charset="-128"/>
              </a:rPr>
              <a:t>weather forecasting or of other </a:t>
            </a:r>
            <a:r>
              <a:rPr lang="en-US" b="1" dirty="0" smtClean="0">
                <a:solidFill>
                  <a:srgbClr val="800000"/>
                </a:solidFill>
                <a:latin typeface="Calibri" charset="0"/>
                <a:ea typeface="ＭＳ Ｐゴシック" charset="-128"/>
              </a:rPr>
              <a:t>weather</a:t>
            </a:r>
            <a:r>
              <a:rPr lang="en-US" b="1" dirty="0">
                <a:solidFill>
                  <a:srgbClr val="800000"/>
                </a:solidFill>
                <a:latin typeface="Calibri" charset="0"/>
                <a:ea typeface="ＭＳ Ｐゴシック" charset="-128"/>
              </a:rPr>
              <a:t> </a:t>
            </a:r>
            <a:r>
              <a:rPr lang="en-US" b="1" dirty="0" smtClean="0">
                <a:solidFill>
                  <a:srgbClr val="800000"/>
                </a:solidFill>
                <a:latin typeface="Calibri" charset="0"/>
                <a:ea typeface="ＭＳ Ｐゴシック" charset="-128"/>
              </a:rPr>
              <a:t>services </a:t>
            </a:r>
            <a:r>
              <a:rPr lang="en-US" b="1" dirty="0">
                <a:solidFill>
                  <a:srgbClr val="800000"/>
                </a:solidFill>
                <a:latin typeface="Calibri" charset="0"/>
                <a:ea typeface="ＭＳ Ｐゴシック" charset="-128"/>
              </a:rPr>
              <a:t>do not exist </a:t>
            </a:r>
            <a:br>
              <a:rPr lang="en-US" b="1" dirty="0">
                <a:solidFill>
                  <a:srgbClr val="800000"/>
                </a:solidFill>
                <a:latin typeface="Calibri" charset="0"/>
                <a:ea typeface="ＭＳ Ｐゴシック" charset="-128"/>
              </a:rPr>
            </a:br>
            <a:endParaRPr lang="en-US" b="1" dirty="0" smtClean="0">
              <a:solidFill>
                <a:srgbClr val="800000"/>
              </a:solidFill>
              <a:latin typeface="Calibri" charset="0"/>
              <a:ea typeface="ＭＳ Ｐゴシック" charset="-128"/>
            </a:endParaRPr>
          </a:p>
          <a:p>
            <a:r>
              <a:rPr lang="en-US" b="1" dirty="0" smtClean="0">
                <a:solidFill>
                  <a:srgbClr val="800000"/>
                </a:solidFill>
                <a:latin typeface="Calibri" charset="0"/>
                <a:ea typeface="ＭＳ Ｐゴシック" charset="-128"/>
              </a:rPr>
              <a:t> </a:t>
            </a:r>
            <a:r>
              <a:rPr lang="en-US" b="1" dirty="0">
                <a:solidFill>
                  <a:srgbClr val="800000"/>
                </a:solidFill>
                <a:latin typeface="Calibri" charset="0"/>
                <a:ea typeface="ＭＳ Ｐゴシック" charset="-128"/>
              </a:rPr>
              <a:t>- </a:t>
            </a:r>
            <a:r>
              <a:rPr lang="en-US" b="1" dirty="0">
                <a:solidFill>
                  <a:srgbClr val="000090"/>
                </a:solidFill>
                <a:latin typeface="Calibri" charset="0"/>
                <a:ea typeface="ＭＳ Ｐゴシック" charset="-128"/>
              </a:rPr>
              <a:t>that dissemination of information to </a:t>
            </a:r>
            <a:r>
              <a:rPr lang="en-US" b="1" dirty="0" smtClean="0">
                <a:solidFill>
                  <a:srgbClr val="000090"/>
                </a:solidFill>
                <a:latin typeface="Calibri" charset="0"/>
                <a:ea typeface="ＭＳ Ｐゴシック" charset="-128"/>
              </a:rPr>
              <a:t>the</a:t>
            </a:r>
            <a:r>
              <a:rPr lang="en-US" b="1" dirty="0">
                <a:solidFill>
                  <a:srgbClr val="000090"/>
                </a:solidFill>
                <a:latin typeface="Calibri" charset="0"/>
                <a:ea typeface="ＭＳ Ｐゴシック" charset="-128"/>
              </a:rPr>
              <a:t> </a:t>
            </a:r>
            <a:r>
              <a:rPr lang="en-US" b="1" dirty="0" smtClean="0">
                <a:solidFill>
                  <a:srgbClr val="000090"/>
                </a:solidFill>
                <a:latin typeface="Calibri" charset="0"/>
                <a:ea typeface="ＭＳ Ｐゴシック" charset="-128"/>
              </a:rPr>
              <a:t>public </a:t>
            </a:r>
            <a:r>
              <a:rPr lang="en-US" b="1" dirty="0">
                <a:solidFill>
                  <a:srgbClr val="000090"/>
                </a:solidFill>
                <a:latin typeface="Calibri" charset="0"/>
                <a:ea typeface="ＭＳ Ｐゴシック" charset="-128"/>
              </a:rPr>
              <a:t>is largely based on </a:t>
            </a:r>
            <a:r>
              <a:rPr lang="en-US" b="1" dirty="0" smtClean="0">
                <a:solidFill>
                  <a:srgbClr val="000090"/>
                </a:solidFill>
                <a:latin typeface="Calibri" charset="0"/>
                <a:ea typeface="ＭＳ Ｐゴシック" charset="-128"/>
              </a:rPr>
              <a:t>traditional</a:t>
            </a:r>
            <a:r>
              <a:rPr lang="en-US" b="1" dirty="0">
                <a:solidFill>
                  <a:srgbClr val="000090"/>
                </a:solidFill>
                <a:latin typeface="Calibri" charset="0"/>
                <a:ea typeface="ＭＳ Ｐゴシック" charset="-128"/>
              </a:rPr>
              <a:t> </a:t>
            </a:r>
            <a:r>
              <a:rPr lang="en-US" b="1" dirty="0" smtClean="0">
                <a:solidFill>
                  <a:srgbClr val="000090"/>
                </a:solidFill>
                <a:latin typeface="Calibri" charset="0"/>
                <a:ea typeface="ＭＳ Ｐゴシック" charset="-128"/>
              </a:rPr>
              <a:t>procedures </a:t>
            </a:r>
            <a:r>
              <a:rPr lang="en-US" b="1" dirty="0">
                <a:solidFill>
                  <a:srgbClr val="000090"/>
                </a:solidFill>
                <a:latin typeface="Calibri" charset="0"/>
                <a:ea typeface="ＭＳ Ｐゴシック" charset="-128"/>
              </a:rPr>
              <a:t>using outmoded technology &amp; </a:t>
            </a:r>
            <a:endParaRPr lang="en-US" b="1" dirty="0" smtClean="0">
              <a:solidFill>
                <a:srgbClr val="000090"/>
              </a:solidFill>
              <a:latin typeface="Calibri" charset="0"/>
              <a:ea typeface="ＭＳ Ｐゴシック" charset="-128"/>
            </a:endParaRPr>
          </a:p>
          <a:p>
            <a:r>
              <a:rPr lang="en-US" b="1" dirty="0">
                <a:solidFill>
                  <a:srgbClr val="800000"/>
                </a:solidFill>
                <a:latin typeface="Calibri" charset="0"/>
                <a:ea typeface="ＭＳ Ｐゴシック" charset="-128"/>
              </a:rPr>
              <a:t/>
            </a:r>
            <a:br>
              <a:rPr lang="en-US" b="1" dirty="0">
                <a:solidFill>
                  <a:srgbClr val="800000"/>
                </a:solidFill>
                <a:latin typeface="Calibri" charset="0"/>
                <a:ea typeface="ＭＳ Ｐゴシック" charset="-128"/>
              </a:rPr>
            </a:br>
            <a:r>
              <a:rPr lang="en-US" b="1" dirty="0">
                <a:solidFill>
                  <a:srgbClr val="800000"/>
                </a:solidFill>
                <a:latin typeface="Calibri" charset="0"/>
                <a:ea typeface="ＭＳ Ｐゴシック" charset="-128"/>
              </a:rPr>
              <a:t> - that there is often insufficient </a:t>
            </a:r>
            <a:r>
              <a:rPr lang="en-US" b="1" dirty="0" smtClean="0">
                <a:solidFill>
                  <a:srgbClr val="800000"/>
                </a:solidFill>
                <a:latin typeface="Calibri" charset="0"/>
                <a:ea typeface="ＭＳ Ｐゴシック" charset="-128"/>
              </a:rPr>
              <a:t>interaction </a:t>
            </a:r>
            <a:r>
              <a:rPr lang="en-US" b="1" dirty="0">
                <a:solidFill>
                  <a:srgbClr val="800000"/>
                </a:solidFill>
                <a:latin typeface="Calibri" charset="0"/>
                <a:ea typeface="ＭＳ Ｐゴシック" charset="-128"/>
              </a:rPr>
              <a:t>between the user &amp; the </a:t>
            </a:r>
            <a:r>
              <a:rPr lang="en-US" b="1" dirty="0" smtClean="0">
                <a:solidFill>
                  <a:srgbClr val="800000"/>
                </a:solidFill>
                <a:latin typeface="Calibri" charset="0"/>
                <a:ea typeface="ＭＳ Ｐゴシック" charset="-128"/>
              </a:rPr>
              <a:t>information</a:t>
            </a:r>
            <a:r>
              <a:rPr lang="en-US" b="1" dirty="0">
                <a:solidFill>
                  <a:srgbClr val="800000"/>
                </a:solidFill>
                <a:latin typeface="Calibri" charset="0"/>
                <a:ea typeface="ＭＳ Ｐゴシック" charset="-128"/>
              </a:rPr>
              <a:t> </a:t>
            </a:r>
            <a:r>
              <a:rPr lang="en-US" b="1" dirty="0" smtClean="0">
                <a:solidFill>
                  <a:srgbClr val="800000"/>
                </a:solidFill>
                <a:latin typeface="Calibri" charset="0"/>
                <a:ea typeface="ＭＳ Ｐゴシック" charset="-128"/>
              </a:rPr>
              <a:t>system   </a:t>
            </a:r>
            <a:r>
              <a:rPr lang="en-US" b="1" dirty="0">
                <a:solidFill>
                  <a:srgbClr val="800000"/>
                </a:solidFill>
                <a:latin typeface="Calibri" charset="0"/>
                <a:ea typeface="ＭＳ Ｐゴシック" charset="-128"/>
              </a:rPr>
              <a:t/>
            </a:r>
            <a:br>
              <a:rPr lang="en-US" b="1" dirty="0">
                <a:solidFill>
                  <a:srgbClr val="800000"/>
                </a:solidFill>
                <a:latin typeface="Calibri" charset="0"/>
                <a:ea typeface="ＭＳ Ｐゴシック" charset="-128"/>
              </a:rPr>
            </a:br>
            <a:endParaRPr lang="en-US" b="1" dirty="0"/>
          </a:p>
        </p:txBody>
      </p:sp>
    </p:spTree>
    <p:extLst>
      <p:ext uri="{BB962C8B-B14F-4D97-AF65-F5344CB8AC3E}">
        <p14:creationId xmlns:p14="http://schemas.microsoft.com/office/powerpoint/2010/main" val="3206374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939"/>
            <a:ext cx="8229600" cy="1143000"/>
          </a:xfrm>
        </p:spPr>
        <p:txBody>
          <a:bodyPr/>
          <a:lstStyle/>
          <a:p>
            <a:r>
              <a:rPr lang="en-US" dirty="0" smtClean="0"/>
              <a:t>Challenges</a:t>
            </a:r>
            <a:endParaRPr lang="en-US" dirty="0"/>
          </a:p>
        </p:txBody>
      </p:sp>
      <p:sp>
        <p:nvSpPr>
          <p:cNvPr id="3" name="Content Placeholder 2"/>
          <p:cNvSpPr>
            <a:spLocks noGrp="1"/>
          </p:cNvSpPr>
          <p:nvPr>
            <p:ph idx="1"/>
          </p:nvPr>
        </p:nvSpPr>
        <p:spPr>
          <a:xfrm>
            <a:off x="174112" y="838200"/>
            <a:ext cx="8944488" cy="4139258"/>
          </a:xfrm>
        </p:spPr>
        <p:txBody>
          <a:bodyPr>
            <a:normAutofit/>
          </a:bodyPr>
          <a:lstStyle/>
          <a:p>
            <a:pPr marL="514350" indent="-514350">
              <a:buFont typeface="+mj-lt"/>
              <a:buAutoNum type="arabicPeriod"/>
            </a:pPr>
            <a:r>
              <a:rPr lang="en-US" dirty="0" smtClean="0">
                <a:solidFill>
                  <a:srgbClr val="800000"/>
                </a:solidFill>
                <a:latin typeface="Calibri" charset="0"/>
                <a:ea typeface="Arial" charset="0"/>
                <a:cs typeface="Arial" charset="0"/>
              </a:rPr>
              <a:t>Many </a:t>
            </a:r>
            <a:r>
              <a:rPr lang="en-US" dirty="0">
                <a:solidFill>
                  <a:srgbClr val="800000"/>
                </a:solidFill>
                <a:latin typeface="Calibri" charset="0"/>
                <a:ea typeface="Arial" charset="0"/>
                <a:cs typeface="Arial" charset="0"/>
              </a:rPr>
              <a:t>still underestimate value of social science </a:t>
            </a:r>
            <a:r>
              <a:rPr lang="en-US" dirty="0">
                <a:solidFill>
                  <a:srgbClr val="000090"/>
                </a:solidFill>
                <a:latin typeface="Calibri" charset="0"/>
                <a:ea typeface="Arial" charset="0"/>
                <a:cs typeface="Arial" charset="0"/>
              </a:rPr>
              <a:t>(</a:t>
            </a:r>
            <a:r>
              <a:rPr lang="en-US" dirty="0" smtClean="0">
                <a:solidFill>
                  <a:srgbClr val="000090"/>
                </a:solidFill>
                <a:latin typeface="Calibri" charset="0"/>
                <a:ea typeface="Arial" charset="0"/>
                <a:cs typeface="Arial" charset="0"/>
              </a:rPr>
              <a:t>dilutes physical </a:t>
            </a:r>
            <a:r>
              <a:rPr lang="en-US" dirty="0">
                <a:solidFill>
                  <a:srgbClr val="000090"/>
                </a:solidFill>
                <a:latin typeface="Calibri" charset="0"/>
                <a:ea typeface="Arial" charset="0"/>
                <a:cs typeface="Arial" charset="0"/>
              </a:rPr>
              <a:t>science, not rigorous) </a:t>
            </a:r>
          </a:p>
          <a:p>
            <a:pPr marL="457200" indent="-457200">
              <a:buFont typeface="+mj-lt"/>
              <a:buAutoNum type="arabicPeriod"/>
            </a:pPr>
            <a:r>
              <a:rPr lang="en-US" dirty="0" smtClean="0">
                <a:solidFill>
                  <a:srgbClr val="800000"/>
                </a:solidFill>
                <a:latin typeface="Calibri" charset="0"/>
                <a:ea typeface="Arial" charset="0"/>
                <a:cs typeface="Arial" charset="0"/>
              </a:rPr>
              <a:t>Cheerleading or talking </a:t>
            </a:r>
            <a:r>
              <a:rPr lang="en-US" dirty="0">
                <a:solidFill>
                  <a:srgbClr val="800000"/>
                </a:solidFill>
                <a:latin typeface="Calibri" charset="0"/>
                <a:ea typeface="Arial" charset="0"/>
                <a:cs typeface="Arial" charset="0"/>
              </a:rPr>
              <a:t>to </a:t>
            </a:r>
            <a:r>
              <a:rPr lang="en-US" dirty="0" smtClean="0">
                <a:solidFill>
                  <a:srgbClr val="800000"/>
                </a:solidFill>
                <a:latin typeface="Calibri" charset="0"/>
                <a:ea typeface="Arial" charset="0"/>
                <a:cs typeface="Arial" charset="0"/>
              </a:rPr>
              <a:t>a social scientist</a:t>
            </a:r>
            <a:r>
              <a:rPr lang="en-US" dirty="0">
                <a:solidFill>
                  <a:srgbClr val="800000"/>
                </a:solidFill>
                <a:latin typeface="Calibri" charset="0"/>
                <a:ea typeface="Arial" charset="0"/>
                <a:cs typeface="Arial" charset="0"/>
              </a:rPr>
              <a:t> </a:t>
            </a:r>
            <a:r>
              <a:rPr lang="en-US" dirty="0" smtClean="0">
                <a:solidFill>
                  <a:srgbClr val="800000"/>
                </a:solidFill>
                <a:latin typeface="Calibri" charset="0"/>
                <a:ea typeface="Arial" charset="0"/>
                <a:cs typeface="Arial" charset="0"/>
              </a:rPr>
              <a:t>is not doing </a:t>
            </a:r>
            <a:r>
              <a:rPr lang="en-US" dirty="0">
                <a:solidFill>
                  <a:srgbClr val="800000"/>
                </a:solidFill>
                <a:latin typeface="Calibri" charset="0"/>
                <a:ea typeface="Arial" charset="0"/>
                <a:cs typeface="Arial" charset="0"/>
              </a:rPr>
              <a:t>social </a:t>
            </a:r>
            <a:r>
              <a:rPr lang="en-US" dirty="0" smtClean="0">
                <a:solidFill>
                  <a:srgbClr val="800000"/>
                </a:solidFill>
                <a:latin typeface="Calibri" charset="0"/>
                <a:ea typeface="Arial" charset="0"/>
                <a:cs typeface="Arial" charset="0"/>
              </a:rPr>
              <a:t>science</a:t>
            </a:r>
          </a:p>
          <a:p>
            <a:pPr marL="457200" indent="-457200">
              <a:buFont typeface="+mj-lt"/>
              <a:buAutoNum type="arabicPeriod"/>
            </a:pPr>
            <a:r>
              <a:rPr lang="en-US" dirty="0" smtClean="0">
                <a:solidFill>
                  <a:srgbClr val="800000"/>
                </a:solidFill>
                <a:latin typeface="Calibri" charset="0"/>
                <a:ea typeface="Arial" charset="0"/>
                <a:cs typeface="Arial" charset="0"/>
              </a:rPr>
              <a:t>Need </a:t>
            </a:r>
            <a:r>
              <a:rPr lang="en-US" dirty="0">
                <a:solidFill>
                  <a:srgbClr val="800000"/>
                </a:solidFill>
                <a:latin typeface="Calibri" charset="0"/>
                <a:ea typeface="Arial" charset="0"/>
                <a:cs typeface="Arial" charset="0"/>
              </a:rPr>
              <a:t>for </a:t>
            </a:r>
            <a:r>
              <a:rPr lang="en-US" dirty="0" smtClean="0">
                <a:solidFill>
                  <a:srgbClr val="800000"/>
                </a:solidFill>
                <a:latin typeface="Calibri" charset="0"/>
                <a:ea typeface="Arial" charset="0"/>
                <a:cs typeface="Arial" charset="0"/>
              </a:rPr>
              <a:t>collaborations</a:t>
            </a:r>
          </a:p>
          <a:p>
            <a:pPr marL="457200" indent="-457200">
              <a:buFont typeface="+mj-lt"/>
              <a:buAutoNum type="arabicPeriod"/>
            </a:pPr>
            <a:r>
              <a:rPr lang="en-US" dirty="0" smtClean="0">
                <a:solidFill>
                  <a:srgbClr val="800000"/>
                </a:solidFill>
                <a:latin typeface="Calibri" charset="0"/>
                <a:ea typeface="Arial" charset="0"/>
                <a:cs typeface="Arial" charset="0"/>
              </a:rPr>
              <a:t>Little follow through – </a:t>
            </a:r>
            <a:r>
              <a:rPr lang="en-US" dirty="0" smtClean="0">
                <a:solidFill>
                  <a:srgbClr val="000090"/>
                </a:solidFill>
                <a:latin typeface="Calibri" charset="0"/>
                <a:ea typeface="Arial" charset="0"/>
                <a:cs typeface="Arial" charset="0"/>
              </a:rPr>
              <a:t>constantly re-inventing</a:t>
            </a:r>
          </a:p>
          <a:p>
            <a:pPr marL="457200" indent="-457200">
              <a:buFont typeface="+mj-lt"/>
              <a:buAutoNum type="arabicPeriod"/>
            </a:pPr>
            <a:r>
              <a:rPr lang="en-US" dirty="0" smtClean="0">
                <a:solidFill>
                  <a:srgbClr val="800000"/>
                </a:solidFill>
              </a:rPr>
              <a:t>Sobering </a:t>
            </a:r>
            <a:r>
              <a:rPr lang="en-US" dirty="0">
                <a:solidFill>
                  <a:srgbClr val="800000"/>
                </a:solidFill>
              </a:rPr>
              <a:t>funding environments </a:t>
            </a:r>
          </a:p>
          <a:p>
            <a:pPr marL="457200" indent="-457200">
              <a:buFont typeface="+mj-lt"/>
              <a:buAutoNum type="arabicPeriod"/>
            </a:pPr>
            <a:r>
              <a:rPr lang="en-US" dirty="0">
                <a:solidFill>
                  <a:srgbClr val="000090"/>
                </a:solidFill>
              </a:rPr>
              <a:t>Social scientists not </a:t>
            </a:r>
            <a:r>
              <a:rPr lang="en-US" dirty="0" smtClean="0">
                <a:solidFill>
                  <a:srgbClr val="000090"/>
                </a:solidFill>
              </a:rPr>
              <a:t>interested in being add </a:t>
            </a:r>
            <a:r>
              <a:rPr lang="en-US" dirty="0" err="1" smtClean="0">
                <a:solidFill>
                  <a:srgbClr val="000090"/>
                </a:solidFill>
              </a:rPr>
              <a:t>ons</a:t>
            </a:r>
            <a:endParaRPr lang="en-US" dirty="0" smtClean="0">
              <a:solidFill>
                <a:srgbClr val="000090"/>
              </a:solidFill>
            </a:endParaRPr>
          </a:p>
          <a:p>
            <a:pPr marL="0" indent="0">
              <a:buNone/>
            </a:pPr>
            <a:endParaRPr lang="en-US" sz="2800" dirty="0" smtClean="0">
              <a:solidFill>
                <a:srgbClr val="008000"/>
              </a:solidFill>
            </a:endParaRPr>
          </a:p>
        </p:txBody>
      </p:sp>
      <p:pic>
        <p:nvPicPr>
          <p:cNvPr id="4" name="Picture 3"/>
          <p:cNvPicPr>
            <a:picLocks noChangeAspect="1"/>
          </p:cNvPicPr>
          <p:nvPr/>
        </p:nvPicPr>
        <p:blipFill>
          <a:blip r:embed="rId2"/>
          <a:stretch>
            <a:fillRect/>
          </a:stretch>
        </p:blipFill>
        <p:spPr>
          <a:xfrm>
            <a:off x="6400800" y="4836718"/>
            <a:ext cx="2514599" cy="1652191"/>
          </a:xfrm>
          <a:prstGeom prst="rect">
            <a:avLst/>
          </a:prstGeom>
        </p:spPr>
      </p:pic>
      <p:sp>
        <p:nvSpPr>
          <p:cNvPr id="5" name="Rectangle 4"/>
          <p:cNvSpPr/>
          <p:nvPr/>
        </p:nvSpPr>
        <p:spPr>
          <a:xfrm>
            <a:off x="6477000" y="5638800"/>
            <a:ext cx="1710725" cy="369332"/>
          </a:xfrm>
          <a:prstGeom prst="rect">
            <a:avLst/>
          </a:prstGeom>
        </p:spPr>
        <p:txBody>
          <a:bodyPr wrap="none">
            <a:spAutoFit/>
          </a:bodyPr>
          <a:lstStyle/>
          <a:p>
            <a:r>
              <a:rPr lang="en-US" b="1" dirty="0">
                <a:solidFill>
                  <a:srgbClr val="000090"/>
                </a:solidFill>
                <a:latin typeface="Ayuthaya"/>
                <a:cs typeface="Ayuthaya"/>
              </a:rPr>
              <a:t>Placeholder</a:t>
            </a:r>
            <a:endParaRPr lang="en-US" b="1" dirty="0"/>
          </a:p>
        </p:txBody>
      </p:sp>
      <p:sp>
        <p:nvSpPr>
          <p:cNvPr id="6" name="Rectangle 5"/>
          <p:cNvSpPr/>
          <p:nvPr/>
        </p:nvSpPr>
        <p:spPr>
          <a:xfrm>
            <a:off x="182578" y="5247316"/>
            <a:ext cx="7453363" cy="1569660"/>
          </a:xfrm>
          <a:prstGeom prst="rect">
            <a:avLst/>
          </a:prstGeom>
        </p:spPr>
        <p:txBody>
          <a:bodyPr wrap="square">
            <a:spAutoFit/>
          </a:bodyPr>
          <a:lstStyle/>
          <a:p>
            <a:r>
              <a:rPr lang="en-US" sz="2400" b="1" dirty="0" smtClean="0">
                <a:solidFill>
                  <a:srgbClr val="008000"/>
                </a:solidFill>
                <a:latin typeface="+mn-lt"/>
              </a:rPr>
              <a:t>Placeholders</a:t>
            </a:r>
            <a:r>
              <a:rPr lang="en-US" sz="2400" b="1" dirty="0" smtClean="0">
                <a:solidFill>
                  <a:srgbClr val="008000"/>
                </a:solidFill>
                <a:latin typeface="+mn-lt"/>
                <a:ea typeface="Arial" charset="0"/>
                <a:cs typeface="Arial" charset="0"/>
              </a:rPr>
              <a:t> </a:t>
            </a:r>
            <a:r>
              <a:rPr lang="en-US" sz="2400" b="1" dirty="0" smtClean="0">
                <a:solidFill>
                  <a:srgbClr val="000090"/>
                </a:solidFill>
                <a:latin typeface="+mn-lt"/>
              </a:rPr>
              <a:t>Some </a:t>
            </a:r>
            <a:r>
              <a:rPr lang="en-US" sz="2400" b="1" dirty="0">
                <a:solidFill>
                  <a:srgbClr val="000090"/>
                </a:solidFill>
                <a:latin typeface="+mn-lt"/>
              </a:rPr>
              <a:t>of the brightest </a:t>
            </a:r>
            <a:r>
              <a:rPr lang="en-US" sz="2400" b="1" dirty="0" smtClean="0">
                <a:solidFill>
                  <a:srgbClr val="000090"/>
                </a:solidFill>
                <a:latin typeface="+mn-lt"/>
              </a:rPr>
              <a:t>people have </a:t>
            </a:r>
          </a:p>
          <a:p>
            <a:r>
              <a:rPr lang="en-US" sz="2400" b="1" dirty="0">
                <a:solidFill>
                  <a:srgbClr val="000090"/>
                </a:solidFill>
                <a:latin typeface="+mn-lt"/>
              </a:rPr>
              <a:t>v</a:t>
            </a:r>
            <a:r>
              <a:rPr lang="en-US" sz="2400" b="1" dirty="0" smtClean="0">
                <a:solidFill>
                  <a:srgbClr val="000090"/>
                </a:solidFill>
                <a:latin typeface="+mn-lt"/>
              </a:rPr>
              <a:t>ested interest </a:t>
            </a:r>
            <a:r>
              <a:rPr lang="en-US" sz="2400" b="1" dirty="0">
                <a:solidFill>
                  <a:srgbClr val="000090"/>
                </a:solidFill>
                <a:latin typeface="+mn-lt"/>
              </a:rPr>
              <a:t>in keeping things the same </a:t>
            </a:r>
          </a:p>
          <a:p>
            <a:r>
              <a:rPr lang="en-US" sz="2400" b="1" dirty="0">
                <a:solidFill>
                  <a:srgbClr val="800000"/>
                </a:solidFill>
                <a:latin typeface="+mn-lt"/>
              </a:rPr>
              <a:t>Is it strategic</a:t>
            </a:r>
            <a:r>
              <a:rPr lang="en-US" sz="2400" b="1" i="1" dirty="0">
                <a:solidFill>
                  <a:srgbClr val="800000"/>
                </a:solidFill>
                <a:latin typeface="+mn-lt"/>
              </a:rPr>
              <a:t> to stand still as a hedge against </a:t>
            </a:r>
            <a:endParaRPr lang="en-US" sz="2400" b="1" i="1" dirty="0" smtClean="0">
              <a:solidFill>
                <a:srgbClr val="800000"/>
              </a:solidFill>
              <a:latin typeface="+mn-lt"/>
            </a:endParaRPr>
          </a:p>
          <a:p>
            <a:r>
              <a:rPr lang="en-US" sz="2400" b="1" i="1" dirty="0" smtClean="0">
                <a:solidFill>
                  <a:srgbClr val="800000"/>
                </a:solidFill>
                <a:latin typeface="+mn-lt"/>
              </a:rPr>
              <a:t>losing </a:t>
            </a:r>
            <a:r>
              <a:rPr lang="en-US" sz="2400" b="1" i="1" dirty="0">
                <a:solidFill>
                  <a:srgbClr val="800000"/>
                </a:solidFill>
                <a:latin typeface="+mn-lt"/>
              </a:rPr>
              <a:t>ground? </a:t>
            </a:r>
          </a:p>
        </p:txBody>
      </p:sp>
    </p:spTree>
    <p:extLst>
      <p:ext uri="{BB962C8B-B14F-4D97-AF65-F5344CB8AC3E}">
        <p14:creationId xmlns:p14="http://schemas.microsoft.com/office/powerpoint/2010/main" val="174424101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229600" cy="1143000"/>
          </a:xfrm>
        </p:spPr>
        <p:txBody>
          <a:bodyPr/>
          <a:lstStyle/>
          <a:p>
            <a:r>
              <a:rPr lang="en-US" dirty="0" smtClean="0"/>
              <a:t>Positive change agents</a:t>
            </a:r>
            <a:endParaRPr lang="en-US" dirty="0"/>
          </a:p>
        </p:txBody>
      </p:sp>
      <p:sp>
        <p:nvSpPr>
          <p:cNvPr id="5" name="Text Placeholder 4"/>
          <p:cNvSpPr>
            <a:spLocks noGrp="1"/>
          </p:cNvSpPr>
          <p:nvPr>
            <p:ph type="body" idx="1"/>
          </p:nvPr>
        </p:nvSpPr>
        <p:spPr>
          <a:xfrm>
            <a:off x="152400" y="2743200"/>
            <a:ext cx="4040188" cy="685800"/>
          </a:xfrm>
        </p:spPr>
        <p:txBody>
          <a:bodyPr>
            <a:noAutofit/>
          </a:bodyPr>
          <a:lstStyle/>
          <a:p>
            <a:r>
              <a:rPr lang="en-US" sz="2800" dirty="0" smtClean="0"/>
              <a:t>More seniority </a:t>
            </a:r>
          </a:p>
          <a:p>
            <a:r>
              <a:rPr lang="en-US" sz="2800" dirty="0" smtClean="0">
                <a:solidFill>
                  <a:srgbClr val="800000"/>
                </a:solidFill>
              </a:rPr>
              <a:t>* Rebecca </a:t>
            </a:r>
            <a:r>
              <a:rPr lang="en-US" sz="2800" dirty="0" err="1" smtClean="0">
                <a:solidFill>
                  <a:srgbClr val="800000"/>
                </a:solidFill>
              </a:rPr>
              <a:t>Morss</a:t>
            </a:r>
            <a:endParaRPr lang="en-US" sz="2800" dirty="0" smtClean="0">
              <a:solidFill>
                <a:srgbClr val="800000"/>
              </a:solidFill>
            </a:endParaRPr>
          </a:p>
          <a:p>
            <a:r>
              <a:rPr lang="en-US" sz="2800" dirty="0" smtClean="0">
                <a:solidFill>
                  <a:srgbClr val="660066"/>
                </a:solidFill>
              </a:rPr>
              <a:t>Leading social science research group at National Center for Atmospheric Research </a:t>
            </a:r>
            <a:endParaRPr lang="en-US" sz="2800" dirty="0">
              <a:solidFill>
                <a:srgbClr val="660066"/>
              </a:solidFill>
            </a:endParaRPr>
          </a:p>
        </p:txBody>
      </p:sp>
      <p:sp>
        <p:nvSpPr>
          <p:cNvPr id="7" name="Text Placeholder 6"/>
          <p:cNvSpPr>
            <a:spLocks noGrp="1"/>
          </p:cNvSpPr>
          <p:nvPr>
            <p:ph type="body" sz="quarter" idx="3"/>
          </p:nvPr>
        </p:nvSpPr>
        <p:spPr>
          <a:xfrm>
            <a:off x="4949825" y="1798638"/>
            <a:ext cx="4041775" cy="639762"/>
          </a:xfrm>
        </p:spPr>
        <p:txBody>
          <a:bodyPr>
            <a:noAutofit/>
          </a:bodyPr>
          <a:lstStyle/>
          <a:p>
            <a:r>
              <a:rPr lang="en-US" sz="2800" dirty="0" smtClean="0"/>
              <a:t>Hybrid scientists </a:t>
            </a:r>
          </a:p>
          <a:p>
            <a:r>
              <a:rPr lang="en-US" sz="2800" dirty="0" smtClean="0"/>
              <a:t> </a:t>
            </a:r>
            <a:r>
              <a:rPr lang="en-US" sz="2800" dirty="0" smtClean="0">
                <a:solidFill>
                  <a:srgbClr val="800000"/>
                </a:solidFill>
              </a:rPr>
              <a:t>* Julie Demuth </a:t>
            </a:r>
          </a:p>
          <a:p>
            <a:r>
              <a:rPr lang="en-US" sz="2800" dirty="0" smtClean="0"/>
              <a:t>Co founder of WAS* IS</a:t>
            </a:r>
          </a:p>
          <a:p>
            <a:r>
              <a:rPr lang="en-US" sz="2800" dirty="0" smtClean="0"/>
              <a:t>MS in meteorology Ph.D. (soon) in Communication</a:t>
            </a:r>
            <a:endParaRPr lang="en-US" sz="2800" dirty="0"/>
          </a:p>
        </p:txBody>
      </p:sp>
      <p:sp>
        <p:nvSpPr>
          <p:cNvPr id="8" name="Content Placeholder 7"/>
          <p:cNvSpPr>
            <a:spLocks noGrp="1"/>
          </p:cNvSpPr>
          <p:nvPr>
            <p:ph sz="quarter" idx="4"/>
          </p:nvPr>
        </p:nvSpPr>
        <p:spPr>
          <a:xfrm>
            <a:off x="4645025" y="2449512"/>
            <a:ext cx="4041775" cy="3951288"/>
          </a:xfrm>
        </p:spPr>
        <p:txBody>
          <a:bodyPr/>
          <a:lstStyle/>
          <a:p>
            <a:r>
              <a:rPr lang="en-US" sz="2800" dirty="0" smtClean="0">
                <a:solidFill>
                  <a:srgbClr val="800000"/>
                </a:solidFill>
              </a:rPr>
              <a:t>Expertise in qualitative &amp; quantitative methods</a:t>
            </a:r>
            <a:endParaRPr lang="en-US" sz="2800" dirty="0">
              <a:solidFill>
                <a:srgbClr val="800000"/>
              </a:solidFill>
            </a:endParaRPr>
          </a:p>
        </p:txBody>
      </p:sp>
      <p:pic>
        <p:nvPicPr>
          <p:cNvPr id="4" name="Content Placeholder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00800" y="3880557"/>
            <a:ext cx="1981200" cy="2880076"/>
          </a:xfrm>
          <a:prstGeom prst="rect">
            <a:avLst/>
          </a:prstGeom>
        </p:spPr>
      </p:pic>
      <p:pic>
        <p:nvPicPr>
          <p:cNvPr id="9" name="Content Placeholder 8" descr="RMorss_sm.jpg"/>
          <p:cNvPicPr>
            <a:picLocks noGrp="1" noChangeAspect="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609599" y="3399748"/>
            <a:ext cx="2289429" cy="2239052"/>
          </a:xfrm>
          <a:prstGeom prst="rect">
            <a:avLst/>
          </a:prstGeom>
        </p:spPr>
      </p:pic>
      <p:sp>
        <p:nvSpPr>
          <p:cNvPr id="3" name="TextBox 2"/>
          <p:cNvSpPr txBox="1"/>
          <p:nvPr/>
        </p:nvSpPr>
        <p:spPr>
          <a:xfrm>
            <a:off x="0" y="5867400"/>
            <a:ext cx="4557658" cy="523220"/>
          </a:xfrm>
          <a:prstGeom prst="rect">
            <a:avLst/>
          </a:prstGeom>
          <a:noFill/>
        </p:spPr>
        <p:txBody>
          <a:bodyPr wrap="none" rtlCol="0">
            <a:spAutoFit/>
          </a:bodyPr>
          <a:lstStyle/>
          <a:p>
            <a:pPr marL="457200" indent="-457200" defTabSz="914400">
              <a:buClr>
                <a:srgbClr val="800000"/>
              </a:buClr>
              <a:buFont typeface="Arial"/>
              <a:buChar char="•"/>
            </a:pPr>
            <a:r>
              <a:rPr lang="en-US" b="1" dirty="0" smtClean="0">
                <a:solidFill>
                  <a:srgbClr val="214B70"/>
                </a:solidFill>
                <a:latin typeface="+mn-lt"/>
                <a:cs typeface="Arial" charset="0"/>
              </a:rPr>
              <a:t>New large projects funded</a:t>
            </a:r>
          </a:p>
        </p:txBody>
      </p:sp>
    </p:spTree>
    <p:extLst>
      <p:ext uri="{BB962C8B-B14F-4D97-AF65-F5344CB8AC3E}">
        <p14:creationId xmlns:p14="http://schemas.microsoft.com/office/powerpoint/2010/main" val="163246525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1143000"/>
          </a:xfrm>
        </p:spPr>
        <p:txBody>
          <a:bodyPr>
            <a:noAutofit/>
          </a:bodyPr>
          <a:lstStyle/>
          <a:p>
            <a:r>
              <a:rPr lang="en-US" dirty="0" smtClean="0">
                <a:solidFill>
                  <a:srgbClr val="800000"/>
                </a:solidFill>
              </a:rPr>
              <a:t>Summary </a:t>
            </a:r>
            <a:r>
              <a:rPr lang="en-US" dirty="0" smtClean="0"/>
              <a:t>Network</a:t>
            </a:r>
            <a:r>
              <a:rPr lang="en-US" dirty="0"/>
              <a:t>, research &amp; forecaster </a:t>
            </a:r>
            <a:r>
              <a:rPr lang="en-US" dirty="0" smtClean="0"/>
              <a:t>illustrations highlight </a:t>
            </a:r>
            <a:r>
              <a:rPr lang="en-US" dirty="0"/>
              <a:t>directions &amp; opportunities </a:t>
            </a:r>
          </a:p>
        </p:txBody>
      </p:sp>
      <p:sp>
        <p:nvSpPr>
          <p:cNvPr id="3" name="Text Placeholder 2"/>
          <p:cNvSpPr>
            <a:spLocks noGrp="1"/>
          </p:cNvSpPr>
          <p:nvPr>
            <p:ph type="body" idx="1"/>
          </p:nvPr>
        </p:nvSpPr>
        <p:spPr>
          <a:xfrm>
            <a:off x="228600" y="1874838"/>
            <a:ext cx="4648200" cy="639762"/>
          </a:xfrm>
        </p:spPr>
        <p:txBody>
          <a:bodyPr>
            <a:noAutofit/>
          </a:bodyPr>
          <a:lstStyle/>
          <a:p>
            <a:r>
              <a:rPr lang="en-US" sz="2800" dirty="0" smtClean="0">
                <a:solidFill>
                  <a:srgbClr val="800000"/>
                </a:solidFill>
              </a:rPr>
              <a:t>Integrated work requires </a:t>
            </a:r>
            <a:r>
              <a:rPr lang="en-US"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NEW</a:t>
            </a:r>
          </a:p>
        </p:txBody>
      </p:sp>
      <p:sp>
        <p:nvSpPr>
          <p:cNvPr id="4" name="Content Placeholder 3"/>
          <p:cNvSpPr>
            <a:spLocks noGrp="1"/>
          </p:cNvSpPr>
          <p:nvPr>
            <p:ph sz="half" idx="2"/>
          </p:nvPr>
        </p:nvSpPr>
        <p:spPr>
          <a:xfrm>
            <a:off x="457200" y="2327275"/>
            <a:ext cx="8153400" cy="4302125"/>
          </a:xfrm>
        </p:spPr>
        <p:txBody>
          <a:bodyPr>
            <a:normAutofit/>
          </a:bodyPr>
          <a:lstStyle/>
          <a:p>
            <a:r>
              <a:rPr lang="en-US" sz="2800" dirty="0" smtClean="0"/>
              <a:t>research questions</a:t>
            </a:r>
            <a:endParaRPr lang="en-US" sz="2800" dirty="0"/>
          </a:p>
          <a:p>
            <a:r>
              <a:rPr lang="en-US" sz="2800" dirty="0" smtClean="0"/>
              <a:t>research methods</a:t>
            </a:r>
            <a:endParaRPr lang="en-US" sz="2800" dirty="0"/>
          </a:p>
          <a:p>
            <a:r>
              <a:rPr lang="en-US" sz="2800" dirty="0"/>
              <a:t>r</a:t>
            </a:r>
            <a:r>
              <a:rPr lang="en-US" sz="2800" dirty="0" smtClean="0"/>
              <a:t>esearch collaborations</a:t>
            </a:r>
            <a:endParaRPr lang="en-US" sz="2800" dirty="0"/>
          </a:p>
          <a:p>
            <a:endParaRPr lang="en-US" sz="2800" dirty="0"/>
          </a:p>
        </p:txBody>
      </p:sp>
      <p:sp>
        <p:nvSpPr>
          <p:cNvPr id="5" name="Text Placeholder 4"/>
          <p:cNvSpPr>
            <a:spLocks noGrp="1"/>
          </p:cNvSpPr>
          <p:nvPr>
            <p:ph type="body" sz="quarter" idx="3"/>
          </p:nvPr>
        </p:nvSpPr>
        <p:spPr>
          <a:xfrm>
            <a:off x="4645025" y="1752600"/>
            <a:ext cx="4498975" cy="2362199"/>
          </a:xfrm>
        </p:spPr>
        <p:txBody>
          <a:bodyPr>
            <a:normAutofit lnSpcReduction="10000"/>
          </a:bodyPr>
          <a:lstStyle/>
          <a:p>
            <a:r>
              <a:rPr lang="en-US" sz="2800" dirty="0">
                <a:solidFill>
                  <a:srgbClr val="000090"/>
                </a:solidFill>
              </a:rPr>
              <a:t>We </a:t>
            </a:r>
            <a:r>
              <a:rPr lang="en-US" sz="2800" dirty="0" smtClean="0">
                <a:solidFill>
                  <a:srgbClr val="000090"/>
                </a:solidFill>
              </a:rPr>
              <a:t>need </a:t>
            </a:r>
            <a:r>
              <a:rPr lang="en-US" sz="2800" dirty="0">
                <a:solidFill>
                  <a:srgbClr val="000090"/>
                </a:solidFill>
              </a:rPr>
              <a:t>ways to speak across disciplines, scales, agencies &amp; sectors </a:t>
            </a:r>
          </a:p>
          <a:p>
            <a:r>
              <a:rPr lang="en-US" sz="3200" dirty="0" smtClean="0">
                <a:solidFill>
                  <a:srgbClr val="800000"/>
                </a:solidFill>
              </a:rPr>
              <a:t>Momentum is building   </a:t>
            </a:r>
            <a:endParaRPr lang="en-US" sz="3200" dirty="0">
              <a:solidFill>
                <a:srgbClr val="800000"/>
              </a:solidFill>
            </a:endParaRPr>
          </a:p>
          <a:p>
            <a:endParaRPr lang="en-US" sz="2800"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3886200"/>
            <a:ext cx="4215926" cy="2819400"/>
          </a:xfrm>
          <a:prstGeom prst="rect">
            <a:avLst/>
          </a:prstGeom>
        </p:spPr>
      </p:pic>
      <p:pic>
        <p:nvPicPr>
          <p:cNvPr id="9" name="Picture 6"/>
          <p:cNvPicPr>
            <a:picLocks noChangeAspect="1"/>
          </p:cNvPicPr>
          <p:nvPr/>
        </p:nvPicPr>
        <p:blipFill>
          <a:blip r:embed="rId3"/>
          <a:srcRect/>
          <a:stretch>
            <a:fillRect/>
          </a:stretch>
        </p:blipFill>
        <p:spPr bwMode="auto">
          <a:xfrm>
            <a:off x="4828031" y="3810000"/>
            <a:ext cx="3688633" cy="2438400"/>
          </a:xfrm>
          <a:prstGeom prst="rect">
            <a:avLst/>
          </a:prstGeom>
          <a:noFill/>
          <a:ln w="9525">
            <a:noFill/>
            <a:miter lim="800000"/>
            <a:headEnd/>
            <a:tailEnd/>
          </a:ln>
        </p:spPr>
      </p:pic>
    </p:spTree>
    <p:extLst>
      <p:ext uri="{BB962C8B-B14F-4D97-AF65-F5344CB8AC3E}">
        <p14:creationId xmlns:p14="http://schemas.microsoft.com/office/powerpoint/2010/main" val="262487054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normAutofit/>
          </a:bodyPr>
          <a:lstStyle/>
          <a:p>
            <a:pPr algn="l"/>
            <a:r>
              <a:rPr lang="en-US" sz="3200" dirty="0" smtClean="0">
                <a:solidFill>
                  <a:srgbClr val="000090"/>
                </a:solidFill>
                <a:latin typeface="+mn-lt"/>
              </a:rPr>
              <a:t>When </a:t>
            </a:r>
            <a:r>
              <a:rPr lang="en-US" sz="3200" dirty="0" smtClean="0">
                <a:solidFill>
                  <a:srgbClr val="800000"/>
                </a:solidFill>
                <a:latin typeface="+mn-lt"/>
              </a:rPr>
              <a:t>WAS * IS </a:t>
            </a:r>
            <a:r>
              <a:rPr lang="en-US" sz="3200" dirty="0" smtClean="0">
                <a:solidFill>
                  <a:srgbClr val="000090"/>
                </a:solidFill>
                <a:latin typeface="+mn-lt"/>
              </a:rPr>
              <a:t>movement began in 2005</a:t>
            </a:r>
            <a:endParaRPr lang="en-US" sz="3200" dirty="0">
              <a:solidFill>
                <a:srgbClr val="000090"/>
              </a:solidFill>
              <a:latin typeface="+mn-lt"/>
            </a:endParaRPr>
          </a:p>
        </p:txBody>
      </p:sp>
      <p:sp>
        <p:nvSpPr>
          <p:cNvPr id="3" name="Content Placeholder 2"/>
          <p:cNvSpPr>
            <a:spLocks noGrp="1"/>
          </p:cNvSpPr>
          <p:nvPr>
            <p:ph type="body" sz="half" idx="2"/>
          </p:nvPr>
        </p:nvSpPr>
        <p:spPr>
          <a:xfrm>
            <a:off x="152400" y="1143000"/>
            <a:ext cx="4038600" cy="5029200"/>
          </a:xfrm>
        </p:spPr>
        <p:txBody>
          <a:bodyPr>
            <a:normAutofit/>
          </a:bodyPr>
          <a:lstStyle/>
          <a:p>
            <a:r>
              <a:rPr lang="en-US" sz="2800" b="1" dirty="0"/>
              <a:t>M</a:t>
            </a:r>
            <a:r>
              <a:rPr lang="en-US" sz="2800" b="1" dirty="0" smtClean="0"/>
              <a:t>eteorologists commented on weather – </a:t>
            </a:r>
            <a:r>
              <a:rPr lang="en-US" sz="2800" b="1" i="1" dirty="0" smtClean="0">
                <a:solidFill>
                  <a:srgbClr val="800000"/>
                </a:solidFill>
              </a:rPr>
              <a:t>wind speed, hail size</a:t>
            </a:r>
            <a:r>
              <a:rPr lang="en-US" sz="2800" b="1" dirty="0" smtClean="0"/>
              <a:t> </a:t>
            </a:r>
            <a:r>
              <a:rPr lang="en-US" sz="2800" b="1" i="1" dirty="0" smtClean="0"/>
              <a:t>(not on impacts) </a:t>
            </a:r>
          </a:p>
          <a:p>
            <a:r>
              <a:rPr lang="en-US" sz="2800" b="1" dirty="0" smtClean="0"/>
              <a:t>Agencies/disciplines </a:t>
            </a:r>
            <a:r>
              <a:rPr lang="en-US" sz="2800" b="1" i="1" dirty="0" smtClean="0">
                <a:solidFill>
                  <a:srgbClr val="800000"/>
                </a:solidFill>
              </a:rPr>
              <a:t>adjace</a:t>
            </a:r>
            <a:r>
              <a:rPr lang="en-US" sz="2800" b="1" dirty="0" smtClean="0">
                <a:solidFill>
                  <a:srgbClr val="800000"/>
                </a:solidFill>
              </a:rPr>
              <a:t>nt</a:t>
            </a:r>
            <a:r>
              <a:rPr lang="en-US" sz="2800" b="1" dirty="0" smtClean="0"/>
              <a:t> but not </a:t>
            </a:r>
            <a:r>
              <a:rPr lang="en-US" sz="2800" b="1" i="1" dirty="0" smtClean="0">
                <a:solidFill>
                  <a:srgbClr val="800000"/>
                </a:solidFill>
              </a:rPr>
              <a:t>integrated</a:t>
            </a:r>
            <a:r>
              <a:rPr lang="en-US" sz="2800" b="1" dirty="0" smtClean="0">
                <a:solidFill>
                  <a:srgbClr val="800000"/>
                </a:solidFill>
              </a:rPr>
              <a:t> </a:t>
            </a:r>
          </a:p>
          <a:p>
            <a:r>
              <a:rPr lang="en-US" sz="2800" b="1" dirty="0" smtClean="0"/>
              <a:t>Social science considered weird </a:t>
            </a:r>
            <a:r>
              <a:rPr lang="en-US" sz="2800" b="1" dirty="0"/>
              <a:t>&amp;</a:t>
            </a:r>
            <a:r>
              <a:rPr lang="en-US" sz="2800" b="1" dirty="0" smtClean="0"/>
              <a:t> exotic</a:t>
            </a:r>
          </a:p>
        </p:txBody>
      </p:sp>
      <p:sp>
        <p:nvSpPr>
          <p:cNvPr id="7" name="Rectangle 6"/>
          <p:cNvSpPr/>
          <p:nvPr/>
        </p:nvSpPr>
        <p:spPr>
          <a:xfrm>
            <a:off x="4114800" y="1066800"/>
            <a:ext cx="4876800" cy="5386089"/>
          </a:xfrm>
          <a:prstGeom prst="rect">
            <a:avLst/>
          </a:prstGeom>
          <a:ln w="25400">
            <a:solidFill>
              <a:srgbClr val="000090"/>
            </a:solidFill>
          </a:ln>
        </p:spPr>
        <p:txBody>
          <a:bodyPr wrap="square">
            <a:spAutoFit/>
          </a:bodyPr>
          <a:lstStyle/>
          <a:p>
            <a:r>
              <a:rPr lang="en-US" sz="3200" b="1" dirty="0" smtClean="0">
                <a:latin typeface="+mn-lt"/>
              </a:rPr>
              <a:t>Now in 2014</a:t>
            </a:r>
          </a:p>
          <a:p>
            <a:pPr marL="342900" indent="-342900">
              <a:buFont typeface="Arial"/>
              <a:buChar char="•"/>
            </a:pPr>
            <a:r>
              <a:rPr lang="en-US" sz="2400" b="1" dirty="0" smtClean="0">
                <a:latin typeface="+mn-lt"/>
              </a:rPr>
              <a:t>Complex </a:t>
            </a:r>
            <a:r>
              <a:rPr lang="en-US" sz="2400" b="1" dirty="0">
                <a:solidFill>
                  <a:srgbClr val="800000"/>
                </a:solidFill>
                <a:latin typeface="+mn-lt"/>
              </a:rPr>
              <a:t>discussions</a:t>
            </a:r>
          </a:p>
          <a:p>
            <a:pPr marL="342900" indent="-342900">
              <a:buFont typeface="Arial"/>
              <a:buChar char="•"/>
            </a:pPr>
            <a:r>
              <a:rPr lang="en-US" sz="2400" b="1" dirty="0">
                <a:latin typeface="+mn-lt"/>
              </a:rPr>
              <a:t>Diversity of discussants </a:t>
            </a:r>
            <a:endParaRPr lang="en-US" sz="2400" b="1" dirty="0">
              <a:solidFill>
                <a:srgbClr val="000090"/>
              </a:solidFill>
              <a:latin typeface="+mn-lt"/>
            </a:endParaRPr>
          </a:p>
          <a:p>
            <a:r>
              <a:rPr lang="en-US" sz="2400" b="1" dirty="0" smtClean="0">
                <a:solidFill>
                  <a:srgbClr val="000090"/>
                </a:solidFill>
                <a:latin typeface="+mn-lt"/>
              </a:rPr>
              <a:t>	Emergency </a:t>
            </a:r>
            <a:r>
              <a:rPr lang="en-US" sz="2400" b="1" dirty="0">
                <a:solidFill>
                  <a:srgbClr val="000090"/>
                </a:solidFill>
                <a:latin typeface="+mn-lt"/>
              </a:rPr>
              <a:t>managers, </a:t>
            </a:r>
            <a:r>
              <a:rPr lang="en-US" sz="2400" b="1" dirty="0" smtClean="0">
                <a:solidFill>
                  <a:srgbClr val="000090"/>
                </a:solidFill>
                <a:latin typeface="+mn-lt"/>
              </a:rPr>
              <a:t>	forecasters</a:t>
            </a:r>
            <a:r>
              <a:rPr lang="en-US" sz="2400" b="1" dirty="0">
                <a:solidFill>
                  <a:srgbClr val="000090"/>
                </a:solidFill>
                <a:latin typeface="+mn-lt"/>
              </a:rPr>
              <a:t>, broadcast </a:t>
            </a:r>
            <a:r>
              <a:rPr lang="en-US" sz="2400" b="1" dirty="0" smtClean="0">
                <a:solidFill>
                  <a:srgbClr val="000090"/>
                </a:solidFill>
                <a:latin typeface="+mn-lt"/>
              </a:rPr>
              <a:t>	meteorologists</a:t>
            </a:r>
            <a:r>
              <a:rPr lang="en-US" sz="2400" b="1" dirty="0">
                <a:solidFill>
                  <a:srgbClr val="000090"/>
                </a:solidFill>
                <a:latin typeface="+mn-lt"/>
              </a:rPr>
              <a:t>, grad </a:t>
            </a:r>
            <a:r>
              <a:rPr lang="en-US" sz="2400" b="1" dirty="0" smtClean="0">
                <a:solidFill>
                  <a:srgbClr val="000090"/>
                </a:solidFill>
                <a:latin typeface="+mn-lt"/>
              </a:rPr>
              <a:t>	students</a:t>
            </a:r>
            <a:r>
              <a:rPr lang="en-US" sz="2400" b="1" dirty="0">
                <a:solidFill>
                  <a:srgbClr val="000090"/>
                </a:solidFill>
                <a:latin typeface="+mn-lt"/>
              </a:rPr>
              <a:t>, private sector </a:t>
            </a:r>
          </a:p>
          <a:p>
            <a:pPr marL="342900" indent="-342900">
              <a:buFont typeface="Arial"/>
              <a:buChar char="•"/>
            </a:pPr>
            <a:r>
              <a:rPr lang="en-US" sz="2400" b="1" dirty="0">
                <a:latin typeface="+mn-lt"/>
              </a:rPr>
              <a:t>Decision support</a:t>
            </a:r>
          </a:p>
          <a:p>
            <a:pPr marL="342900" indent="-342900">
              <a:buFont typeface="Arial"/>
              <a:buChar char="•"/>
            </a:pPr>
            <a:r>
              <a:rPr lang="en-US" sz="2400" b="1" dirty="0">
                <a:latin typeface="+mn-lt"/>
              </a:rPr>
              <a:t>Timelines – planning to </a:t>
            </a:r>
            <a:r>
              <a:rPr lang="en-US" sz="2400" b="1" dirty="0" smtClean="0">
                <a:latin typeface="+mn-lt"/>
              </a:rPr>
              <a:t>response</a:t>
            </a:r>
          </a:p>
          <a:p>
            <a:pPr marL="342900" indent="-342900">
              <a:buFont typeface="Arial"/>
              <a:buChar char="•"/>
            </a:pPr>
            <a:r>
              <a:rPr lang="en-US" sz="2400" b="1" dirty="0" smtClean="0">
                <a:solidFill>
                  <a:srgbClr val="800000"/>
                </a:solidFill>
                <a:latin typeface="+mn-lt"/>
              </a:rPr>
              <a:t>Research results – application of range of stakeholder spatial &amp; temporal needs </a:t>
            </a:r>
            <a:endParaRPr lang="en-US" sz="2400" b="1" dirty="0">
              <a:solidFill>
                <a:srgbClr val="800000"/>
              </a:solidFill>
              <a:latin typeface="+mn-lt"/>
            </a:endParaRPr>
          </a:p>
          <a:p>
            <a:pPr marL="342900" indent="-342900">
              <a:buFont typeface="Arial"/>
              <a:buChar char="•"/>
            </a:pPr>
            <a:r>
              <a:rPr lang="en-US" sz="2400" b="1" dirty="0" smtClean="0">
                <a:solidFill>
                  <a:srgbClr val="000090"/>
                </a:solidFill>
                <a:latin typeface="+mn-lt"/>
              </a:rPr>
              <a:t>Social scientists’ growing role in post-disaster surveys</a:t>
            </a:r>
            <a:endParaRPr lang="en-US" sz="2400" b="1" dirty="0">
              <a:solidFill>
                <a:srgbClr val="000090"/>
              </a:solidFill>
              <a:latin typeface="+mn-lt"/>
            </a:endParaRPr>
          </a:p>
        </p:txBody>
      </p:sp>
    </p:spTree>
    <p:extLst>
      <p:ext uri="{BB962C8B-B14F-4D97-AF65-F5344CB8AC3E}">
        <p14:creationId xmlns:p14="http://schemas.microsoft.com/office/powerpoint/2010/main" val="2617001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362200"/>
            <a:ext cx="8915400" cy="1143000"/>
          </a:xfrm>
        </p:spPr>
        <p:txBody>
          <a:bodyPr>
            <a:normAutofit fontScale="90000"/>
          </a:bodyPr>
          <a:lstStyle/>
          <a:p>
            <a:r>
              <a:rPr lang="en-US" kern="0" dirty="0" smtClean="0">
                <a:cs typeface="Calibri" pitchFamily="34" charset="0"/>
              </a:rPr>
              <a:t>Thanks to </a:t>
            </a:r>
            <a:r>
              <a:rPr lang="en-US" kern="0" dirty="0" smtClean="0">
                <a:solidFill>
                  <a:srgbClr val="800000"/>
                </a:solidFill>
                <a:cs typeface="Calibri" pitchFamily="34" charset="0"/>
              </a:rPr>
              <a:t>Brian Mills </a:t>
            </a:r>
            <a:r>
              <a:rPr lang="en-US" kern="0" dirty="0">
                <a:cs typeface="Calibri" pitchFamily="34" charset="0"/>
              </a:rPr>
              <a:t>&amp;</a:t>
            </a:r>
            <a:r>
              <a:rPr lang="en-US" kern="0" dirty="0" smtClean="0">
                <a:cs typeface="Calibri" pitchFamily="34" charset="0"/>
              </a:rPr>
              <a:t> his </a:t>
            </a:r>
            <a:r>
              <a:rPr lang="en-US" kern="0" dirty="0">
                <a:cs typeface="Calibri" pitchFamily="34" charset="0"/>
              </a:rPr>
              <a:t>team </a:t>
            </a:r>
            <a:r>
              <a:rPr lang="en-US" kern="0" dirty="0" smtClean="0">
                <a:cs typeface="Calibri" pitchFamily="34" charset="0"/>
              </a:rPr>
              <a:t>for hard work to get the </a:t>
            </a:r>
            <a:r>
              <a:rPr lang="en-US" sz="3600" dirty="0" smtClean="0"/>
              <a:t>User</a:t>
            </a:r>
            <a:r>
              <a:rPr lang="en-US" sz="3600" dirty="0"/>
              <a:t>, Application &amp; Social Science (UAS) </a:t>
            </a:r>
            <a:r>
              <a:rPr lang="en-US" sz="3600" dirty="0" smtClean="0"/>
              <a:t>Program o</a:t>
            </a:r>
            <a:r>
              <a:rPr lang="en-US" kern="0" dirty="0" smtClean="0">
                <a:cs typeface="Calibri" pitchFamily="34" charset="0"/>
              </a:rPr>
              <a:t>rganized at </a:t>
            </a:r>
            <a:r>
              <a:rPr lang="en-US" dirty="0">
                <a:solidFill>
                  <a:srgbClr val="800000"/>
                </a:solidFill>
              </a:rPr>
              <a:t>World Weather Open Science Conference 2014</a:t>
            </a:r>
            <a:br>
              <a:rPr lang="en-US" dirty="0">
                <a:solidFill>
                  <a:srgbClr val="800000"/>
                </a:solidFill>
              </a:rPr>
            </a:br>
            <a:endParaRPr lang="en-US" dirty="0">
              <a:solidFill>
                <a:srgbClr val="800000"/>
              </a:solidFill>
            </a:endParaRPr>
          </a:p>
        </p:txBody>
      </p:sp>
      <p:sp>
        <p:nvSpPr>
          <p:cNvPr id="3" name="TextBox 2"/>
          <p:cNvSpPr txBox="1"/>
          <p:nvPr/>
        </p:nvSpPr>
        <p:spPr>
          <a:xfrm>
            <a:off x="0" y="33867"/>
            <a:ext cx="9144000" cy="1569660"/>
          </a:xfrm>
          <a:prstGeom prst="rect">
            <a:avLst/>
          </a:prstGeom>
          <a:noFill/>
        </p:spPr>
        <p:txBody>
          <a:bodyPr wrap="square" rtlCol="0">
            <a:spAutoFit/>
          </a:bodyPr>
          <a:lstStyle/>
          <a:p>
            <a:r>
              <a:rPr lang="en-US" sz="3200" b="1" dirty="0" smtClean="0">
                <a:solidFill>
                  <a:srgbClr val="000090"/>
                </a:solidFill>
                <a:latin typeface="+mn-lt"/>
              </a:rPr>
              <a:t>Ten years from now: </a:t>
            </a:r>
            <a:r>
              <a:rPr lang="en-US" sz="3200" b="1" dirty="0" smtClean="0">
                <a:solidFill>
                  <a:srgbClr val="800000"/>
                </a:solidFill>
                <a:latin typeface="+mn-lt"/>
              </a:rPr>
              <a:t>In 2024 Integrated Sessions </a:t>
            </a:r>
            <a:r>
              <a:rPr lang="en-US" sz="3200" b="1" dirty="0" smtClean="0">
                <a:solidFill>
                  <a:srgbClr val="000090"/>
                </a:solidFill>
                <a:latin typeface="+mn-lt"/>
              </a:rPr>
              <a:t>– </a:t>
            </a:r>
          </a:p>
          <a:p>
            <a:r>
              <a:rPr lang="en-US" sz="3200" b="1" dirty="0">
                <a:solidFill>
                  <a:srgbClr val="800000"/>
                </a:solidFill>
                <a:latin typeface="+mn-lt"/>
              </a:rPr>
              <a:t>W</a:t>
            </a:r>
            <a:r>
              <a:rPr lang="en-US" sz="3200" b="1" dirty="0" smtClean="0">
                <a:solidFill>
                  <a:srgbClr val="800000"/>
                </a:solidFill>
                <a:latin typeface="+mn-lt"/>
              </a:rPr>
              <a:t>ays of doing integrated weather science that are no longer “new”</a:t>
            </a:r>
            <a:endParaRPr lang="en-US" sz="3200" b="1" dirty="0">
              <a:solidFill>
                <a:srgbClr val="800000"/>
              </a:solidFill>
              <a:latin typeface="+mn-lt"/>
            </a:endParaRPr>
          </a:p>
        </p:txBody>
      </p:sp>
      <p:sp>
        <p:nvSpPr>
          <p:cNvPr id="5" name="TextBox 4"/>
          <p:cNvSpPr txBox="1"/>
          <p:nvPr/>
        </p:nvSpPr>
        <p:spPr>
          <a:xfrm>
            <a:off x="152400" y="3922693"/>
            <a:ext cx="5111395" cy="954107"/>
          </a:xfrm>
          <a:prstGeom prst="rect">
            <a:avLst/>
          </a:prstGeom>
          <a:noFill/>
        </p:spPr>
        <p:txBody>
          <a:bodyPr wrap="none" rtlCol="0">
            <a:spAutoFit/>
          </a:bodyPr>
          <a:lstStyle/>
          <a:p>
            <a:r>
              <a:rPr lang="en-US" b="1" dirty="0" smtClean="0">
                <a:solidFill>
                  <a:srgbClr val="003366"/>
                </a:solidFill>
                <a:latin typeface="+mn-lt"/>
              </a:rPr>
              <a:t>Looking forward to discussions &amp;</a:t>
            </a:r>
          </a:p>
          <a:p>
            <a:r>
              <a:rPr lang="en-US" b="1" dirty="0" smtClean="0">
                <a:solidFill>
                  <a:srgbClr val="003366"/>
                </a:solidFill>
                <a:latin typeface="+mn-lt"/>
              </a:rPr>
              <a:t>other sessions</a:t>
            </a:r>
            <a:endParaRPr lang="en-US" b="1" dirty="0">
              <a:solidFill>
                <a:srgbClr val="003366"/>
              </a:solidFill>
              <a:latin typeface="+mn-lt"/>
            </a:endParaRP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7400" y="3581400"/>
            <a:ext cx="2819752" cy="3200400"/>
          </a:xfrm>
          <a:prstGeom prst="rect">
            <a:avLst/>
          </a:prstGeom>
        </p:spPr>
      </p:pic>
    </p:spTree>
    <p:extLst>
      <p:ext uri="{BB962C8B-B14F-4D97-AF65-F5344CB8AC3E}">
        <p14:creationId xmlns:p14="http://schemas.microsoft.com/office/powerpoint/2010/main" val="376239847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type="body" sz="half" idx="1"/>
          </p:nvPr>
        </p:nvSpPr>
        <p:spPr>
          <a:xfrm>
            <a:off x="0" y="990600"/>
            <a:ext cx="8458199" cy="3429000"/>
          </a:xfrm>
        </p:spPr>
        <p:txBody>
          <a:bodyPr>
            <a:normAutofit fontScale="92500"/>
          </a:bodyPr>
          <a:lstStyle/>
          <a:p>
            <a:r>
              <a:rPr lang="en-US" dirty="0" smtClean="0">
                <a:ea typeface="ＭＳ Ｐゴシック"/>
              </a:rPr>
              <a:t>National Center for Atmospheric Research</a:t>
            </a:r>
          </a:p>
          <a:p>
            <a:r>
              <a:rPr lang="en-US" dirty="0" smtClean="0">
                <a:ea typeface="ＭＳ Ｐゴシック"/>
              </a:rPr>
              <a:t>University of Kansas </a:t>
            </a:r>
          </a:p>
          <a:p>
            <a:r>
              <a:rPr lang="en-US" dirty="0" smtClean="0">
                <a:ea typeface="ＭＳ Ｐゴシック"/>
              </a:rPr>
              <a:t>Houston Department of Health </a:t>
            </a:r>
            <a:r>
              <a:rPr lang="en-US" dirty="0">
                <a:ea typeface="ＭＳ Ｐゴシック"/>
              </a:rPr>
              <a:t>&amp;</a:t>
            </a:r>
            <a:r>
              <a:rPr lang="en-US" dirty="0" smtClean="0">
                <a:ea typeface="ＭＳ Ｐゴシック"/>
              </a:rPr>
              <a:t> Human Services </a:t>
            </a:r>
          </a:p>
          <a:p>
            <a:r>
              <a:rPr lang="en-US" dirty="0" smtClean="0">
                <a:ea typeface="ＭＳ Ｐゴシック"/>
              </a:rPr>
              <a:t>Canadian collaborators</a:t>
            </a:r>
          </a:p>
          <a:p>
            <a:pPr marL="457200" lvl="1" indent="0">
              <a:buNone/>
            </a:pPr>
            <a:r>
              <a:rPr lang="en-US" dirty="0" smtClean="0"/>
              <a:t>Toronto Public Health, Ryerson University, Health Canada, Toronto Environment Office </a:t>
            </a:r>
            <a:r>
              <a:rPr lang="en-US" dirty="0"/>
              <a:t>&amp;</a:t>
            </a:r>
            <a:r>
              <a:rPr lang="en-US" dirty="0" smtClean="0"/>
              <a:t> Ontario Ministry of Environment </a:t>
            </a:r>
            <a:endParaRPr lang="en-US" dirty="0" smtClean="0">
              <a:ea typeface="ＭＳ Ｐゴシック"/>
            </a:endParaRPr>
          </a:p>
        </p:txBody>
      </p:sp>
      <p:sp>
        <p:nvSpPr>
          <p:cNvPr id="6" name="Title 1"/>
          <p:cNvSpPr txBox="1">
            <a:spLocks/>
          </p:cNvSpPr>
          <p:nvPr/>
        </p:nvSpPr>
        <p:spPr bwMode="auto">
          <a:xfrm>
            <a:off x="152400" y="152400"/>
            <a:ext cx="8839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3200" b="1" kern="0" dirty="0" smtClean="0">
                <a:solidFill>
                  <a:srgbClr val="000090"/>
                </a:solidFill>
                <a:latin typeface="+mj-lt"/>
                <a:ea typeface="ＭＳ Ｐゴシック" charset="-128"/>
              </a:rPr>
              <a:t>SIMMER </a:t>
            </a:r>
            <a:r>
              <a:rPr lang="en-US" sz="3200" b="1" kern="0" dirty="0">
                <a:solidFill>
                  <a:srgbClr val="000090"/>
                </a:solidFill>
                <a:latin typeface="+mj-lt"/>
                <a:ea typeface="ＭＳ Ｐゴシック" charset="-128"/>
              </a:rPr>
              <a:t>p</a:t>
            </a:r>
            <a:r>
              <a:rPr lang="en-US" sz="3200" b="1" kern="0" noProof="0" dirty="0" err="1" smtClean="0">
                <a:solidFill>
                  <a:srgbClr val="000090"/>
                </a:solidFill>
                <a:latin typeface="+mj-lt"/>
                <a:ea typeface="ＭＳ Ｐゴシック" charset="-128"/>
              </a:rPr>
              <a:t>roject</a:t>
            </a:r>
            <a:r>
              <a:rPr lang="en-US" sz="3200" b="1" kern="0" noProof="0" dirty="0" smtClean="0">
                <a:solidFill>
                  <a:srgbClr val="000090"/>
                </a:solidFill>
                <a:latin typeface="+mj-lt"/>
                <a:ea typeface="ＭＳ Ｐゴシック" charset="-128"/>
              </a:rPr>
              <a:t> </a:t>
            </a:r>
            <a:r>
              <a:rPr lang="en-US" sz="3200" b="1" kern="0" dirty="0">
                <a:solidFill>
                  <a:srgbClr val="000090"/>
                </a:solidFill>
                <a:latin typeface="+mj-lt"/>
                <a:ea typeface="ＭＳ Ｐゴシック" charset="-128"/>
              </a:rPr>
              <a:t>t</a:t>
            </a:r>
            <a:r>
              <a:rPr lang="en-US" sz="3200" b="1" kern="0" noProof="0" dirty="0" err="1" smtClean="0">
                <a:solidFill>
                  <a:srgbClr val="000090"/>
                </a:solidFill>
                <a:latin typeface="+mj-lt"/>
                <a:ea typeface="ＭＳ Ｐゴシック" charset="-128"/>
              </a:rPr>
              <a:t>eam</a:t>
            </a:r>
            <a:r>
              <a:rPr lang="en-US" sz="3200" b="1" kern="0" noProof="0" dirty="0" smtClean="0">
                <a:solidFill>
                  <a:srgbClr val="000090"/>
                </a:solidFill>
                <a:latin typeface="+mj-lt"/>
                <a:ea typeface="ＭＳ Ｐゴシック" charset="-128"/>
              </a:rPr>
              <a:t>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3200" b="1" i="1" kern="0" noProof="0" dirty="0" smtClean="0">
                <a:solidFill>
                  <a:srgbClr val="800000"/>
                </a:solidFill>
                <a:latin typeface="+mj-lt"/>
                <a:ea typeface="ＭＳ Ｐゴシック" charset="-128"/>
              </a:rPr>
              <a:t>local national </a:t>
            </a:r>
            <a:r>
              <a:rPr lang="en-US" sz="3200" b="1" i="1" kern="0" dirty="0">
                <a:solidFill>
                  <a:srgbClr val="800000"/>
                </a:solidFill>
                <a:latin typeface="+mj-lt"/>
                <a:ea typeface="ＭＳ Ｐゴシック" charset="-128"/>
              </a:rPr>
              <a:t>&amp;</a:t>
            </a:r>
            <a:r>
              <a:rPr lang="en-US" sz="3200" b="1" i="1" kern="0" noProof="0" dirty="0" smtClean="0">
                <a:solidFill>
                  <a:srgbClr val="800000"/>
                </a:solidFill>
                <a:latin typeface="+mj-lt"/>
                <a:ea typeface="ＭＳ Ｐゴシック" charset="-128"/>
              </a:rPr>
              <a:t> international </a:t>
            </a:r>
            <a:endParaRPr kumimoji="0" lang="en-US" sz="3200" b="1" i="1" u="none" strike="noStrike" kern="0" cap="none" spc="0" normalizeH="0" baseline="0" noProof="0" dirty="0">
              <a:ln>
                <a:noFill/>
              </a:ln>
              <a:solidFill>
                <a:srgbClr val="800000"/>
              </a:solidFill>
              <a:effectLst/>
              <a:uLnTx/>
              <a:uFillTx/>
              <a:latin typeface="+mj-lt"/>
              <a:ea typeface="ＭＳ Ｐゴシック" charset="-128"/>
            </a:endParaRPr>
          </a:p>
        </p:txBody>
      </p:sp>
      <p:sp>
        <p:nvSpPr>
          <p:cNvPr id="3" name="Rectangle 2"/>
          <p:cNvSpPr/>
          <p:nvPr/>
        </p:nvSpPr>
        <p:spPr>
          <a:xfrm>
            <a:off x="304800" y="4277380"/>
            <a:ext cx="7620000" cy="523220"/>
          </a:xfrm>
          <a:prstGeom prst="rect">
            <a:avLst/>
          </a:prstGeom>
        </p:spPr>
        <p:txBody>
          <a:bodyPr wrap="square">
            <a:spAutoFit/>
          </a:bodyPr>
          <a:lstStyle/>
          <a:p>
            <a:r>
              <a:rPr lang="en-US" b="1" dirty="0">
                <a:solidFill>
                  <a:srgbClr val="800000"/>
                </a:solidFill>
                <a:latin typeface="+mn-lt"/>
                <a:hlinkClick r:id="rId2"/>
              </a:rPr>
              <a:t>http://www.ral.ucar.edu/projects/simmer</a:t>
            </a:r>
            <a:endParaRPr lang="en-US" b="1" dirty="0">
              <a:solidFill>
                <a:srgbClr val="800000"/>
              </a:solidFill>
              <a:latin typeface="+mn-lt"/>
            </a:endParaRPr>
          </a:p>
        </p:txBody>
      </p:sp>
      <p:pic>
        <p:nvPicPr>
          <p:cNvPr id="8" name="Picture 3" descr="C:\Users\olgaw\AppData\Local\Temp\SAM_6634_102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4874598"/>
            <a:ext cx="3502025" cy="1966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09366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229600" cy="1143000"/>
          </a:xfrm>
        </p:spPr>
        <p:txBody>
          <a:bodyPr/>
          <a:lstStyle/>
          <a:p>
            <a:pPr>
              <a:defRPr/>
            </a:pPr>
            <a:r>
              <a:rPr sz="3200" dirty="0" smtClean="0">
                <a:latin typeface="Calibri" charset="0"/>
                <a:ea typeface="ＭＳ Ｐゴシック" charset="-128"/>
              </a:rPr>
              <a:t>References</a:t>
            </a:r>
          </a:p>
        </p:txBody>
      </p:sp>
      <p:sp>
        <p:nvSpPr>
          <p:cNvPr id="49155" name="Content Placeholder 2"/>
          <p:cNvSpPr>
            <a:spLocks noGrp="1"/>
          </p:cNvSpPr>
          <p:nvPr>
            <p:ph idx="1"/>
          </p:nvPr>
        </p:nvSpPr>
        <p:spPr>
          <a:xfrm>
            <a:off x="-76200" y="762000"/>
            <a:ext cx="9220200" cy="5486400"/>
          </a:xfrm>
        </p:spPr>
        <p:txBody>
          <a:bodyPr>
            <a:normAutofit fontScale="92500" lnSpcReduction="20000"/>
          </a:bodyPr>
          <a:lstStyle/>
          <a:p>
            <a:r>
              <a:rPr lang="en-US" sz="2000" dirty="0">
                <a:latin typeface="Calibri" charset="0"/>
                <a:ea typeface="ＭＳ Ｐゴシック" charset="-128"/>
              </a:rPr>
              <a:t>Collaborative Adaptive Sensing of the Atmosphere </a:t>
            </a:r>
            <a:r>
              <a:rPr lang="en-US" sz="2000" dirty="0">
                <a:latin typeface="Calibri" charset="0"/>
                <a:ea typeface="ＭＳ Ｐゴシック" charset="-128"/>
                <a:hlinkClick r:id="rId2"/>
              </a:rPr>
              <a:t>http://www.casa.umass.edu/</a:t>
            </a:r>
            <a:endParaRPr lang="en-US" sz="2000" dirty="0">
              <a:latin typeface="Calibri" charset="0"/>
              <a:ea typeface="ＭＳ Ｐゴシック" charset="-128"/>
            </a:endParaRPr>
          </a:p>
          <a:p>
            <a:r>
              <a:rPr lang="en-US" sz="2000" dirty="0" smtClean="0">
                <a:latin typeface="Calibri" charset="0"/>
                <a:ea typeface="ＭＳ Ｐゴシック" charset="-128"/>
              </a:rPr>
              <a:t>Committee on Atmospheric Sciences National Research Council (1971) </a:t>
            </a:r>
            <a:r>
              <a:rPr lang="en-US" sz="2000" i="1" dirty="0" smtClean="0">
                <a:latin typeface="Calibri" charset="0"/>
                <a:ea typeface="ＭＳ Ｐゴシック" charset="-128"/>
              </a:rPr>
              <a:t>The Atmospheric Sciences </a:t>
            </a:r>
            <a:r>
              <a:rPr lang="en-US" sz="2000" i="1" dirty="0">
                <a:latin typeface="Calibri" charset="0"/>
                <a:ea typeface="ＭＳ Ｐゴシック" charset="-128"/>
              </a:rPr>
              <a:t>&amp;</a:t>
            </a:r>
            <a:r>
              <a:rPr lang="en-US" sz="2000" i="1" dirty="0" smtClean="0">
                <a:latin typeface="Calibri" charset="0"/>
                <a:ea typeface="ＭＳ Ｐゴシック" charset="-128"/>
              </a:rPr>
              <a:t> Man’s Needs Priorities for the Future </a:t>
            </a:r>
            <a:r>
              <a:rPr lang="en-US" sz="2000" dirty="0" smtClean="0">
                <a:latin typeface="Calibri" charset="0"/>
                <a:ea typeface="ＭＳ Ｐゴシック" charset="-128"/>
              </a:rPr>
              <a:t>National Academy of Sciences</a:t>
            </a:r>
          </a:p>
          <a:p>
            <a:r>
              <a:rPr lang="en-US" sz="2000" dirty="0" err="1" smtClean="0">
                <a:latin typeface="Calibri" charset="0"/>
                <a:ea typeface="ＭＳ Ｐゴシック" charset="-128"/>
              </a:rPr>
              <a:t>Gruntfest</a:t>
            </a:r>
            <a:r>
              <a:rPr lang="en-US" sz="2000" dirty="0">
                <a:latin typeface="Calibri" charset="0"/>
                <a:ea typeface="ＭＳ Ｐゴシック" charset="-128"/>
              </a:rPr>
              <a:t>, E (1977) What people did during the Big Thompson Flood http://</a:t>
            </a:r>
            <a:r>
              <a:rPr lang="en-US" sz="2000" dirty="0" err="1">
                <a:latin typeface="Calibri" charset="0"/>
                <a:ea typeface="ＭＳ Ｐゴシック" charset="-128"/>
              </a:rPr>
              <a:t>www.colorado.edu</a:t>
            </a:r>
            <a:r>
              <a:rPr lang="en-US" sz="2000" dirty="0">
                <a:latin typeface="Calibri" charset="0"/>
                <a:ea typeface="ＭＳ Ｐゴシック" charset="-128"/>
              </a:rPr>
              <a:t>/hazards/publications/</a:t>
            </a:r>
            <a:r>
              <a:rPr lang="en-US" sz="2000" dirty="0" err="1">
                <a:latin typeface="Calibri" charset="0"/>
                <a:ea typeface="ＭＳ Ｐゴシック" charset="-128"/>
              </a:rPr>
              <a:t>wp</a:t>
            </a:r>
            <a:r>
              <a:rPr lang="en-US" sz="2000" dirty="0">
                <a:latin typeface="Calibri" charset="0"/>
                <a:ea typeface="ＭＳ Ｐゴシック" charset="-128"/>
              </a:rPr>
              <a:t>/wp32.</a:t>
            </a:r>
            <a:r>
              <a:rPr lang="en-US" sz="2000" dirty="0" smtClean="0">
                <a:latin typeface="Calibri" charset="0"/>
                <a:ea typeface="ＭＳ Ｐゴシック" charset="-128"/>
              </a:rPr>
              <a:t>pdf</a:t>
            </a:r>
          </a:p>
          <a:p>
            <a:r>
              <a:rPr lang="en-US" sz="2000" dirty="0" smtClean="0">
                <a:latin typeface="Calibri" charset="0"/>
                <a:ea typeface="ＭＳ Ｐゴシック" charset="-128"/>
              </a:rPr>
              <a:t>League, CE et al (2012) Tornado warning communication &amp; emergency manager decision-making, presentation at American Meteorological Society 24 January </a:t>
            </a:r>
            <a:r>
              <a:rPr lang="en-US" sz="2000" dirty="0" smtClean="0">
                <a:solidFill>
                  <a:schemeClr val="tx2">
                    <a:lumMod val="95000"/>
                    <a:lumOff val="5000"/>
                  </a:schemeClr>
                </a:solidFill>
                <a:latin typeface="Calibri" charset="0"/>
                <a:ea typeface="ＭＳ Ｐゴシック" charset="-128"/>
                <a:hlinkClick r:id="rId3"/>
              </a:rPr>
              <a:t>http://ams.confex.com/ams/92Annual/flvgateway.cgi/id/20175?recordingid=2017</a:t>
            </a:r>
            <a:endParaRPr lang="en-US" sz="2000" dirty="0" smtClean="0">
              <a:solidFill>
                <a:schemeClr val="tx2">
                  <a:lumMod val="95000"/>
                  <a:lumOff val="5000"/>
                </a:schemeClr>
              </a:solidFill>
              <a:latin typeface="Calibri" charset="0"/>
              <a:ea typeface="ＭＳ Ｐゴシック" charset="-128"/>
            </a:endParaRPr>
          </a:p>
          <a:p>
            <a:r>
              <a:rPr lang="en-US" sz="2000" dirty="0" smtClean="0">
                <a:latin typeface="Calibri" charset="0"/>
                <a:ea typeface="ＭＳ Ｐゴシック" charset="-128"/>
              </a:rPr>
              <a:t>Meyer</a:t>
            </a:r>
            <a:r>
              <a:rPr lang="en-US" sz="2000" dirty="0">
                <a:latin typeface="Calibri" charset="0"/>
                <a:ea typeface="ＭＳ Ｐゴシック" charset="-128"/>
              </a:rPr>
              <a:t>, R (video) The faulty mental models that lead to poor disaster preparation 07/07/2014 </a:t>
            </a:r>
            <a:r>
              <a:rPr lang="en-US" sz="2000" dirty="0">
                <a:latin typeface="Calibri" charset="0"/>
                <a:ea typeface="ＭＳ Ｐゴシック" charset="-128"/>
                <a:hlinkClick r:id="rId4"/>
              </a:rPr>
              <a:t>http://knowledge.wharton.upenn.ed/article/wind-rain-worse/</a:t>
            </a:r>
            <a:endParaRPr lang="en-US" sz="2000" dirty="0">
              <a:latin typeface="Calibri" charset="0"/>
              <a:ea typeface="ＭＳ Ｐゴシック" charset="-128"/>
            </a:endParaRPr>
          </a:p>
          <a:p>
            <a:r>
              <a:rPr lang="en-US" sz="2000" dirty="0">
                <a:latin typeface="Calibri" charset="0"/>
                <a:ea typeface="ＭＳ Ｐゴシック" charset="-128"/>
              </a:rPr>
              <a:t>NOAA SAB (2013) In the nation’s best interest: Making the most of NOAA’s science </a:t>
            </a:r>
            <a:r>
              <a:rPr lang="en-US" sz="2000" dirty="0" smtClean="0">
                <a:latin typeface="Calibri" charset="0"/>
                <a:ea typeface="ＭＳ Ｐゴシック" charset="-128"/>
              </a:rPr>
              <a:t>enterprise</a:t>
            </a:r>
            <a:endParaRPr lang="en-US" sz="2000" dirty="0" smtClean="0">
              <a:solidFill>
                <a:schemeClr val="tx2">
                  <a:lumMod val="95000"/>
                  <a:lumOff val="5000"/>
                </a:schemeClr>
              </a:solidFill>
              <a:latin typeface="Calibri" charset="0"/>
              <a:ea typeface="ＭＳ Ｐゴシック" charset="-128"/>
            </a:endParaRPr>
          </a:p>
          <a:p>
            <a:r>
              <a:rPr lang="en-US" sz="2000" dirty="0" smtClean="0">
                <a:latin typeface="Calibri" charset="0"/>
                <a:ea typeface="ＭＳ Ｐゴシック" charset="-128"/>
              </a:rPr>
              <a:t>Spinney, J </a:t>
            </a:r>
            <a:r>
              <a:rPr lang="en-US" sz="2000" dirty="0">
                <a:latin typeface="Calibri" charset="0"/>
                <a:ea typeface="ＭＳ Ｐゴシック" charset="-128"/>
              </a:rPr>
              <a:t>&amp;</a:t>
            </a:r>
            <a:r>
              <a:rPr lang="en-US" sz="2000" dirty="0" smtClean="0">
                <a:latin typeface="Calibri" charset="0"/>
                <a:ea typeface="ＭＳ Ｐゴシック" charset="-128"/>
              </a:rPr>
              <a:t> E Gruntfest (2012) </a:t>
            </a:r>
            <a:r>
              <a:rPr lang="en-US" sz="2000" i="1" dirty="0" smtClean="0">
                <a:latin typeface="Calibri" charset="0"/>
                <a:ea typeface="ＭＳ Ｐゴシック" charset="-128"/>
              </a:rPr>
              <a:t>What makes our partners tick? Using ethnography to inform the Global System Division’s development of the Integrated Hazards Information Services (IHIS) </a:t>
            </a:r>
            <a:r>
              <a:rPr lang="en-US" sz="2000" dirty="0" smtClean="0">
                <a:latin typeface="Calibri" charset="0"/>
                <a:ea typeface="ＭＳ Ｐゴシック" charset="-128"/>
              </a:rPr>
              <a:t>Report prepared for NOAA Integrated Hazards Information Systems Project </a:t>
            </a:r>
            <a:r>
              <a:rPr lang="en-US" sz="2000" u="sng" dirty="0" smtClean="0">
                <a:latin typeface="Calibri" charset="0"/>
                <a:ea typeface="ＭＳ Ｐゴシック" charset="-128"/>
                <a:hlinkClick r:id="rId5"/>
              </a:rPr>
              <a:t>http://www.evegruntfest.com/SSWIM/pdfs/Final-rep-1.pdf</a:t>
            </a:r>
            <a:r>
              <a:rPr lang="en-US" sz="2000" dirty="0" smtClean="0">
                <a:latin typeface="Calibri" charset="0"/>
                <a:ea typeface="ＭＳ Ｐゴシック" charset="-128"/>
              </a:rPr>
              <a:t> </a:t>
            </a:r>
          </a:p>
          <a:p>
            <a:r>
              <a:rPr lang="en-US" sz="2000" dirty="0" err="1" smtClean="0">
                <a:latin typeface="Calibri" charset="0"/>
                <a:ea typeface="ＭＳ Ｐゴシック" charset="-128"/>
              </a:rPr>
              <a:t>Wilhelmi</a:t>
            </a:r>
            <a:r>
              <a:rPr lang="en-US" sz="2000" dirty="0" smtClean="0">
                <a:latin typeface="Calibri" charset="0"/>
                <a:ea typeface="ＭＳ Ｐゴシック" charset="-128"/>
              </a:rPr>
              <a:t>, O and M Hayden</a:t>
            </a:r>
            <a:r>
              <a:rPr lang="en-US" sz="2000" dirty="0" smtClean="0"/>
              <a:t> 2010 </a:t>
            </a:r>
            <a:r>
              <a:rPr lang="en-US" sz="2000" dirty="0"/>
              <a:t>Connecting people and place: a new framework for reducing urban vulnerability to extreme heat </a:t>
            </a:r>
            <a:r>
              <a:rPr lang="en-US" sz="2000" i="1" dirty="0"/>
              <a:t>Environmental Research Letters </a:t>
            </a:r>
            <a:r>
              <a:rPr lang="en-US" sz="2000" dirty="0"/>
              <a:t>5 1-8doi:10.1088/1748-9326/5/1/014021 </a:t>
            </a:r>
            <a:endParaRPr lang="en-US" sz="2000" dirty="0" smtClean="0">
              <a:latin typeface="Calibri" charset="0"/>
              <a:ea typeface="ＭＳ Ｐゴシック" charset="-128"/>
            </a:endParaRPr>
          </a:p>
        </p:txBody>
      </p:sp>
    </p:spTree>
    <p:extLst>
      <p:ext uri="{BB962C8B-B14F-4D97-AF65-F5344CB8AC3E}">
        <p14:creationId xmlns:p14="http://schemas.microsoft.com/office/powerpoint/2010/main" val="210459836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4" descr="ecol_anthrop_frame_updates_3_10.png"/>
          <p:cNvPicPr>
            <a:picLocks noChangeAspect="1"/>
          </p:cNvPicPr>
          <p:nvPr/>
        </p:nvPicPr>
        <p:blipFill>
          <a:blip r:embed="rId3" cstate="print"/>
          <a:srcRect/>
          <a:stretch>
            <a:fillRect/>
          </a:stretch>
        </p:blipFill>
        <p:spPr bwMode="auto">
          <a:xfrm>
            <a:off x="381000" y="1360488"/>
            <a:ext cx="8459788" cy="4887912"/>
          </a:xfrm>
          <a:prstGeom prst="rect">
            <a:avLst/>
          </a:prstGeom>
          <a:noFill/>
          <a:ln w="9525">
            <a:noFill/>
            <a:miter lim="800000"/>
            <a:headEnd/>
            <a:tailEnd/>
          </a:ln>
        </p:spPr>
      </p:pic>
      <p:sp>
        <p:nvSpPr>
          <p:cNvPr id="6" name="Content Placeholder 2"/>
          <p:cNvSpPr txBox="1">
            <a:spLocks/>
          </p:cNvSpPr>
          <p:nvPr/>
        </p:nvSpPr>
        <p:spPr bwMode="auto">
          <a:xfrm>
            <a:off x="533400" y="6400800"/>
            <a:ext cx="7086600" cy="457200"/>
          </a:xfrm>
          <a:prstGeom prst="rect">
            <a:avLst/>
          </a:prstGeom>
          <a:noFill/>
          <a:ln w="9525">
            <a:noFill/>
            <a:miter lim="800000"/>
            <a:headEnd/>
            <a:tailEnd/>
          </a:ln>
        </p:spPr>
        <p:txBody>
          <a:bodyPr/>
          <a:lstStyle/>
          <a:p>
            <a:pPr eaLnBrk="0" hangingPunct="0">
              <a:spcBef>
                <a:spcPct val="50000"/>
              </a:spcBef>
              <a:defRPr/>
            </a:pPr>
            <a:r>
              <a:rPr lang="en-US" sz="1400" i="1" kern="0" dirty="0" err="1">
                <a:solidFill>
                  <a:srgbClr val="000090"/>
                </a:solidFill>
                <a:latin typeface="+mn-lt"/>
                <a:cs typeface="+mn-cs"/>
              </a:rPr>
              <a:t>Wilhelmi</a:t>
            </a:r>
            <a:r>
              <a:rPr lang="en-US" sz="1400" i="1" kern="0" dirty="0">
                <a:solidFill>
                  <a:srgbClr val="000090"/>
                </a:solidFill>
                <a:latin typeface="+mn-lt"/>
                <a:cs typeface="+mn-cs"/>
              </a:rPr>
              <a:t> &amp;</a:t>
            </a:r>
            <a:r>
              <a:rPr lang="en-US" sz="1400" i="1" kern="0" dirty="0" smtClean="0">
                <a:solidFill>
                  <a:srgbClr val="000090"/>
                </a:solidFill>
                <a:latin typeface="+mn-lt"/>
                <a:cs typeface="+mn-cs"/>
              </a:rPr>
              <a:t> </a:t>
            </a:r>
            <a:r>
              <a:rPr lang="en-US" sz="1400" i="1" kern="0" dirty="0">
                <a:solidFill>
                  <a:srgbClr val="000090"/>
                </a:solidFill>
                <a:latin typeface="+mn-lt"/>
                <a:cs typeface="+mn-cs"/>
              </a:rPr>
              <a:t>Hayden (</a:t>
            </a:r>
            <a:r>
              <a:rPr lang="en-US" sz="1400" i="1" kern="0" dirty="0" smtClean="0">
                <a:solidFill>
                  <a:srgbClr val="000090"/>
                </a:solidFill>
                <a:latin typeface="+mn-lt"/>
                <a:cs typeface="+mn-cs"/>
              </a:rPr>
              <a:t>2010, ERL)  </a:t>
            </a:r>
            <a:endParaRPr lang="en-US" sz="1400" i="1" kern="0" dirty="0">
              <a:solidFill>
                <a:srgbClr val="000090"/>
              </a:solidFill>
              <a:latin typeface="+mn-lt"/>
              <a:cs typeface="+mn-cs"/>
            </a:endParaRPr>
          </a:p>
        </p:txBody>
      </p:sp>
      <p:sp>
        <p:nvSpPr>
          <p:cNvPr id="5" name="Title 1"/>
          <p:cNvSpPr txBox="1">
            <a:spLocks/>
          </p:cNvSpPr>
          <p:nvPr/>
        </p:nvSpPr>
        <p:spPr bwMode="auto">
          <a:xfrm>
            <a:off x="228600" y="76200"/>
            <a:ext cx="8077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000090"/>
                </a:solidFill>
                <a:effectLst/>
                <a:uLnTx/>
                <a:uFillTx/>
                <a:latin typeface="+mj-lt"/>
                <a:ea typeface="ＭＳ Ｐゴシック" charset="-128"/>
                <a:cs typeface="ＭＳ Ｐゴシック"/>
              </a:rPr>
              <a:t>Conceptual/analytical framework</a:t>
            </a:r>
            <a:endParaRPr kumimoji="0" lang="en-US" sz="3200" b="1" i="0" u="none" strike="noStrike" kern="0" cap="none" spc="0" normalizeH="0" baseline="0" noProof="0" dirty="0">
              <a:ln>
                <a:noFill/>
              </a:ln>
              <a:solidFill>
                <a:srgbClr val="000090"/>
              </a:solidFill>
              <a:effectLst/>
              <a:uLnTx/>
              <a:uFillTx/>
              <a:latin typeface="+mj-lt"/>
              <a:ea typeface="ＭＳ Ｐゴシック" charset="-128"/>
              <a:cs typeface="ＭＳ Ｐゴシック"/>
            </a:endParaRPr>
          </a:p>
        </p:txBody>
      </p:sp>
    </p:spTree>
    <p:extLst>
      <p:ext uri="{BB962C8B-B14F-4D97-AF65-F5344CB8AC3E}">
        <p14:creationId xmlns:p14="http://schemas.microsoft.com/office/powerpoint/2010/main" val="4265402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772400" cy="762000"/>
          </a:xfrm>
        </p:spPr>
        <p:txBody>
          <a:bodyPr/>
          <a:lstStyle/>
          <a:p>
            <a:r>
              <a:rPr lang="en-US" sz="3200" dirty="0" smtClean="0"/>
              <a:t>Population’s adaptive capacity</a:t>
            </a:r>
            <a:endParaRPr lang="en-US" sz="3200" dirty="0"/>
          </a:p>
        </p:txBody>
      </p:sp>
      <p:sp>
        <p:nvSpPr>
          <p:cNvPr id="9" name="Content Placeholder 7"/>
          <p:cNvSpPr>
            <a:spLocks noGrp="1"/>
          </p:cNvSpPr>
          <p:nvPr>
            <p:ph sz="quarter" idx="1"/>
          </p:nvPr>
        </p:nvSpPr>
        <p:spPr>
          <a:xfrm>
            <a:off x="-76200" y="685800"/>
            <a:ext cx="9220200" cy="5334000"/>
          </a:xfrm>
        </p:spPr>
        <p:txBody>
          <a:bodyPr>
            <a:normAutofit/>
          </a:bodyPr>
          <a:lstStyle/>
          <a:p>
            <a:r>
              <a:rPr lang="en-US" dirty="0" smtClean="0">
                <a:solidFill>
                  <a:srgbClr val="800000"/>
                </a:solidFill>
              </a:rPr>
              <a:t>901 households in Houston, Texas (2011)</a:t>
            </a:r>
          </a:p>
          <a:p>
            <a:r>
              <a:rPr lang="en-US" dirty="0" smtClean="0">
                <a:solidFill>
                  <a:srgbClr val="800000"/>
                </a:solidFill>
                <a:cs typeface="Times New Roman" pitchFamily="18" charset="0"/>
              </a:rPr>
              <a:t>98% of survey respondents had central or window air conditioning </a:t>
            </a:r>
          </a:p>
          <a:p>
            <a:pPr marL="0" indent="0">
              <a:buNone/>
            </a:pPr>
            <a:endParaRPr lang="en-US" dirty="0" smtClean="0">
              <a:solidFill>
                <a:srgbClr val="800000"/>
              </a:solidFill>
              <a:cs typeface="Times New Roman" pitchFamily="18" charset="0"/>
            </a:endParaRPr>
          </a:p>
          <a:p>
            <a:r>
              <a:rPr lang="en-US" dirty="0" smtClean="0">
                <a:solidFill>
                  <a:srgbClr val="800000"/>
                </a:solidFill>
                <a:cs typeface="Times New Roman" pitchFamily="18" charset="0"/>
              </a:rPr>
              <a:t>37% of all respondents felt too hot inside their homes </a:t>
            </a:r>
          </a:p>
          <a:p>
            <a:pPr lvl="1"/>
            <a:r>
              <a:rPr lang="en-US" dirty="0" smtClean="0">
                <a:solidFill>
                  <a:srgbClr val="800000"/>
                </a:solidFill>
                <a:cs typeface="Times New Roman" pitchFamily="18" charset="0"/>
              </a:rPr>
              <a:t>14% of respondents reported that the cost of electricity prevented them from using their air conditioners </a:t>
            </a:r>
          </a:p>
          <a:p>
            <a:pPr lvl="1"/>
            <a:r>
              <a:rPr lang="en-US" dirty="0" smtClean="0">
                <a:solidFill>
                  <a:srgbClr val="800000"/>
                </a:solidFill>
                <a:cs typeface="Times New Roman" pitchFamily="18" charset="0"/>
              </a:rPr>
              <a:t>25% of respondents indicated having trouble paying their electric bill</a:t>
            </a:r>
            <a:endParaRPr lang="en-US" dirty="0" smtClean="0">
              <a:solidFill>
                <a:srgbClr val="800000"/>
              </a:solidFill>
            </a:endParaRPr>
          </a:p>
          <a:p>
            <a:pPr marL="0" indent="0">
              <a:buNone/>
            </a:pPr>
            <a:endParaRPr lang="en-US" sz="1600" b="0" dirty="0" smtClean="0"/>
          </a:p>
        </p:txBody>
      </p:sp>
      <p:sp>
        <p:nvSpPr>
          <p:cNvPr id="11" name="TextBox 10"/>
          <p:cNvSpPr txBox="1"/>
          <p:nvPr/>
        </p:nvSpPr>
        <p:spPr>
          <a:xfrm>
            <a:off x="6172200" y="6477000"/>
            <a:ext cx="2819400" cy="307777"/>
          </a:xfrm>
          <a:prstGeom prst="rect">
            <a:avLst/>
          </a:prstGeom>
          <a:noFill/>
        </p:spPr>
        <p:txBody>
          <a:bodyPr wrap="square" rtlCol="0">
            <a:spAutoFit/>
          </a:bodyPr>
          <a:lstStyle/>
          <a:p>
            <a:r>
              <a:rPr lang="en-US" sz="1400" dirty="0" smtClean="0">
                <a:solidFill>
                  <a:schemeClr val="bg1"/>
                </a:solidFill>
                <a:latin typeface="+mn-lt"/>
              </a:rPr>
              <a:t>Hayden et al. (in preparation)</a:t>
            </a:r>
            <a:endParaRPr lang="en-US" sz="1400" dirty="0">
              <a:solidFill>
                <a:schemeClr val="bg1"/>
              </a:solidFill>
              <a:latin typeface="+mn-lt"/>
            </a:endParaRPr>
          </a:p>
        </p:txBody>
      </p:sp>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43600" y="4732863"/>
            <a:ext cx="3200400" cy="2125136"/>
          </a:xfrm>
          <a:prstGeom prst="rect">
            <a:avLst/>
          </a:prstGeom>
        </p:spPr>
      </p:pic>
      <p:pic>
        <p:nvPicPr>
          <p:cNvPr id="1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166360"/>
            <a:ext cx="1905000" cy="1691640"/>
          </a:xfrm>
          <a:prstGeom prst="rect">
            <a:avLst/>
          </a:prstGeom>
          <a:noFill/>
          <a:ln w="9525">
            <a:noFill/>
            <a:miter lim="800000"/>
            <a:headEnd/>
            <a:tailEnd/>
          </a:ln>
        </p:spPr>
      </p:pic>
      <p:pic>
        <p:nvPicPr>
          <p:cNvPr id="1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05000" y="5118142"/>
            <a:ext cx="1828800" cy="1739858"/>
          </a:xfrm>
          <a:prstGeom prst="rect">
            <a:avLst/>
          </a:prstGeom>
          <a:noFill/>
          <a:ln w="9525">
            <a:noFill/>
            <a:miter lim="800000"/>
            <a:headEnd/>
            <a:tailEnd/>
          </a:ln>
        </p:spPr>
      </p:pic>
      <p:pic>
        <p:nvPicPr>
          <p:cNvPr id="13" name="Picture 2" descr="http://observerxtra.com/2/wp-content/uploads/2011/07/feature-2-2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33800" y="4800600"/>
            <a:ext cx="2349246" cy="2057400"/>
          </a:xfrm>
          <a:prstGeom prst="rect">
            <a:avLst/>
          </a:prstGeom>
          <a:noFill/>
        </p:spPr>
      </p:pic>
    </p:spTree>
    <p:extLst>
      <p:ext uri="{BB962C8B-B14F-4D97-AF65-F5344CB8AC3E}">
        <p14:creationId xmlns:p14="http://schemas.microsoft.com/office/powerpoint/2010/main" val="3427838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0"/>
            <a:ext cx="7772400" cy="762000"/>
          </a:xfrm>
        </p:spPr>
        <p:txBody>
          <a:bodyPr/>
          <a:lstStyle/>
          <a:p>
            <a:r>
              <a:rPr lang="en-US" dirty="0" smtClean="0"/>
              <a:t>Heat-health risk factors</a:t>
            </a:r>
            <a:endParaRPr lang="en-US" dirty="0"/>
          </a:p>
        </p:txBody>
      </p:sp>
      <p:sp>
        <p:nvSpPr>
          <p:cNvPr id="3" name="Content Placeholder 2"/>
          <p:cNvSpPr>
            <a:spLocks noGrp="1"/>
          </p:cNvSpPr>
          <p:nvPr>
            <p:ph idx="1"/>
          </p:nvPr>
        </p:nvSpPr>
        <p:spPr>
          <a:xfrm>
            <a:off x="4191000" y="1066800"/>
            <a:ext cx="4876800" cy="5105400"/>
          </a:xfrm>
        </p:spPr>
        <p:txBody>
          <a:bodyPr>
            <a:normAutofit fontScale="92500"/>
          </a:bodyPr>
          <a:lstStyle/>
          <a:p>
            <a:pPr lvl="0"/>
            <a:r>
              <a:rPr lang="en-US" dirty="0">
                <a:solidFill>
                  <a:srgbClr val="800000"/>
                </a:solidFill>
              </a:rPr>
              <a:t>Projected increase in </a:t>
            </a:r>
            <a:r>
              <a:rPr lang="en-US" dirty="0">
                <a:solidFill>
                  <a:srgbClr val="0000FF"/>
                </a:solidFill>
              </a:rPr>
              <a:t>heat stress nights is a concern for public health, as daily minimum temperatures </a:t>
            </a:r>
            <a:r>
              <a:rPr lang="en-US" dirty="0">
                <a:solidFill>
                  <a:srgbClr val="800000"/>
                </a:solidFill>
              </a:rPr>
              <a:t>show significant associations with heat-related </a:t>
            </a:r>
            <a:r>
              <a:rPr lang="en-US" dirty="0" smtClean="0">
                <a:solidFill>
                  <a:srgbClr val="800000"/>
                </a:solidFill>
              </a:rPr>
              <a:t>mortality </a:t>
            </a:r>
          </a:p>
          <a:p>
            <a:pPr lvl="0"/>
            <a:endParaRPr lang="en-US" dirty="0">
              <a:solidFill>
                <a:srgbClr val="800000"/>
              </a:solidFill>
            </a:endParaRPr>
          </a:p>
          <a:p>
            <a:pPr lvl="0"/>
            <a:r>
              <a:rPr lang="en-US" dirty="0" smtClean="0">
                <a:solidFill>
                  <a:srgbClr val="800000"/>
                </a:solidFill>
              </a:rPr>
              <a:t>Extreme heat disproportionately </a:t>
            </a:r>
            <a:r>
              <a:rPr lang="en-US" dirty="0">
                <a:solidFill>
                  <a:srgbClr val="800000"/>
                </a:solidFill>
              </a:rPr>
              <a:t>affects </a:t>
            </a:r>
            <a:r>
              <a:rPr lang="en-US" dirty="0" smtClean="0">
                <a:solidFill>
                  <a:srgbClr val="800000"/>
                </a:solidFill>
              </a:rPr>
              <a:t>elderly, </a:t>
            </a:r>
            <a:r>
              <a:rPr lang="en-US" dirty="0">
                <a:solidFill>
                  <a:srgbClr val="800000"/>
                </a:solidFill>
              </a:rPr>
              <a:t>low income </a:t>
            </a:r>
            <a:r>
              <a:rPr lang="en-US" dirty="0" smtClean="0">
                <a:solidFill>
                  <a:srgbClr val="800000"/>
                </a:solidFill>
              </a:rPr>
              <a:t>&amp; socially isolated people</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447800"/>
            <a:ext cx="4615741" cy="4422426"/>
          </a:xfrm>
          <a:prstGeom prst="rect">
            <a:avLst/>
          </a:prstGeom>
        </p:spPr>
      </p:pic>
      <p:sp>
        <p:nvSpPr>
          <p:cNvPr id="6" name="TextBox 5"/>
          <p:cNvSpPr txBox="1"/>
          <p:nvPr/>
        </p:nvSpPr>
        <p:spPr>
          <a:xfrm>
            <a:off x="139509" y="6194160"/>
            <a:ext cx="4559110" cy="307777"/>
          </a:xfrm>
          <a:prstGeom prst="rect">
            <a:avLst/>
          </a:prstGeom>
          <a:noFill/>
        </p:spPr>
        <p:txBody>
          <a:bodyPr wrap="none" rtlCol="0">
            <a:spAutoFit/>
          </a:bodyPr>
          <a:lstStyle/>
          <a:p>
            <a:r>
              <a:rPr lang="en-US" sz="1400" dirty="0" smtClean="0">
                <a:solidFill>
                  <a:srgbClr val="000090"/>
                </a:solidFill>
                <a:latin typeface="+mn-lt"/>
              </a:rPr>
              <a:t>Heaton et al. (</a:t>
            </a:r>
            <a:r>
              <a:rPr lang="en-US" sz="1400" i="1" dirty="0" smtClean="0">
                <a:solidFill>
                  <a:srgbClr val="000090"/>
                </a:solidFill>
                <a:latin typeface="+mn-lt"/>
              </a:rPr>
              <a:t>Spatial </a:t>
            </a:r>
            <a:r>
              <a:rPr lang="en-US" sz="1400" i="1" dirty="0">
                <a:solidFill>
                  <a:srgbClr val="000090"/>
                </a:solidFill>
                <a:latin typeface="+mn-lt"/>
              </a:rPr>
              <a:t>&amp;</a:t>
            </a:r>
            <a:r>
              <a:rPr lang="en-US" sz="1400" i="1" dirty="0" smtClean="0">
                <a:solidFill>
                  <a:srgbClr val="000090"/>
                </a:solidFill>
                <a:latin typeface="+mn-lt"/>
              </a:rPr>
              <a:t> </a:t>
            </a:r>
            <a:r>
              <a:rPr lang="en-US" sz="1400" i="1" dirty="0" err="1" smtClean="0">
                <a:solidFill>
                  <a:srgbClr val="000090"/>
                </a:solidFill>
                <a:latin typeface="+mn-lt"/>
              </a:rPr>
              <a:t>Spatio</a:t>
            </a:r>
            <a:r>
              <a:rPr lang="en-US" sz="1400" i="1" dirty="0" smtClean="0">
                <a:solidFill>
                  <a:srgbClr val="000090"/>
                </a:solidFill>
                <a:latin typeface="+mn-lt"/>
              </a:rPr>
              <a:t>-Temporal Epidemiology</a:t>
            </a:r>
            <a:r>
              <a:rPr lang="en-US" sz="1400" dirty="0" smtClean="0">
                <a:solidFill>
                  <a:srgbClr val="000090"/>
                </a:solidFill>
                <a:latin typeface="+mn-lt"/>
              </a:rPr>
              <a:t>)</a:t>
            </a:r>
            <a:endParaRPr lang="en-US" sz="1400" dirty="0">
              <a:solidFill>
                <a:srgbClr val="000090"/>
              </a:solidFill>
              <a:latin typeface="+mn-lt"/>
            </a:endParaRPr>
          </a:p>
        </p:txBody>
      </p:sp>
    </p:spTree>
    <p:extLst>
      <p:ext uri="{BB962C8B-B14F-4D97-AF65-F5344CB8AC3E}">
        <p14:creationId xmlns:p14="http://schemas.microsoft.com/office/powerpoint/2010/main" val="89011485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2250" y="146050"/>
            <a:ext cx="8921750" cy="615950"/>
          </a:xfrm>
        </p:spPr>
        <p:txBody>
          <a:bodyPr>
            <a:noAutofit/>
          </a:bodyPr>
          <a:lstStyle/>
          <a:p>
            <a:pPr algn="l" eaLnBrk="1" fontAlgn="auto" hangingPunct="1">
              <a:spcAft>
                <a:spcPts val="0"/>
              </a:spcAft>
              <a:defRPr/>
            </a:pPr>
            <a:r>
              <a:rPr lang="en-US" b="1" dirty="0" smtClean="0">
                <a:solidFill>
                  <a:srgbClr val="000090"/>
                </a:solidFill>
              </a:rPr>
              <a:t>Ethnography research objectives – </a:t>
            </a:r>
            <a:r>
              <a:rPr lang="en-US" b="1" dirty="0" smtClean="0">
                <a:solidFill>
                  <a:srgbClr val="800000"/>
                </a:solidFill>
              </a:rPr>
              <a:t>Jen Spinney</a:t>
            </a:r>
            <a:endParaRPr lang="en-US" b="1" dirty="0">
              <a:solidFill>
                <a:srgbClr val="800000"/>
              </a:solidFill>
            </a:endParaRPr>
          </a:p>
        </p:txBody>
      </p:sp>
      <p:sp>
        <p:nvSpPr>
          <p:cNvPr id="107" name="TextBox 106"/>
          <p:cNvSpPr txBox="1"/>
          <p:nvPr/>
        </p:nvSpPr>
        <p:spPr>
          <a:xfrm>
            <a:off x="152400" y="1066800"/>
            <a:ext cx="8788400" cy="1384995"/>
          </a:xfrm>
          <a:prstGeom prst="rect">
            <a:avLst/>
          </a:prstGeom>
          <a:noFill/>
        </p:spPr>
        <p:txBody>
          <a:bodyPr wrap="square">
            <a:spAutoFit/>
          </a:bodyPr>
          <a:lstStyle/>
          <a:p>
            <a:pPr fontAlgn="auto">
              <a:spcBef>
                <a:spcPts val="0"/>
              </a:spcBef>
              <a:spcAft>
                <a:spcPts val="0"/>
              </a:spcAft>
              <a:defRPr/>
            </a:pPr>
            <a:r>
              <a:rPr lang="en-US" b="1" dirty="0">
                <a:latin typeface="+mj-lt"/>
                <a:cs typeface="+mn-cs"/>
              </a:rPr>
              <a:t>Reframing the development of weather information tools based on </a:t>
            </a:r>
            <a:r>
              <a:rPr lang="en-US" b="1" dirty="0" smtClean="0">
                <a:latin typeface="+mj-lt"/>
                <a:cs typeface="+mn-cs"/>
              </a:rPr>
              <a:t>emergency managers needs </a:t>
            </a:r>
            <a:r>
              <a:rPr lang="en-US" b="1" dirty="0" smtClean="0">
                <a:solidFill>
                  <a:srgbClr val="800000"/>
                </a:solidFill>
                <a:latin typeface="+mj-lt"/>
                <a:cs typeface="+mn-cs"/>
              </a:rPr>
              <a:t>(2011 - Texas, Missouri &amp; Kansas)</a:t>
            </a:r>
            <a:endParaRPr lang="en-US" b="1" dirty="0">
              <a:solidFill>
                <a:srgbClr val="800000"/>
              </a:solidFill>
              <a:latin typeface="+mj-lt"/>
              <a:cs typeface="+mn-cs"/>
            </a:endParaRPr>
          </a:p>
        </p:txBody>
      </p:sp>
      <p:sp>
        <p:nvSpPr>
          <p:cNvPr id="108" name="Round Single Corner Rectangle 107"/>
          <p:cNvSpPr/>
          <p:nvPr/>
        </p:nvSpPr>
        <p:spPr>
          <a:xfrm>
            <a:off x="152400" y="1066801"/>
            <a:ext cx="8923338" cy="1371600"/>
          </a:xfrm>
          <a:prstGeom prst="round1Rect">
            <a:avLst/>
          </a:prstGeom>
          <a:noFill/>
          <a:ln w="12700" cmpd="sng">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509" name="TextBox 1"/>
          <p:cNvSpPr txBox="1">
            <a:spLocks noChangeArrowheads="1"/>
          </p:cNvSpPr>
          <p:nvPr/>
        </p:nvSpPr>
        <p:spPr bwMode="auto">
          <a:xfrm>
            <a:off x="1295400" y="2362200"/>
            <a:ext cx="7454900" cy="1815882"/>
          </a:xfrm>
          <a:prstGeom prst="rect">
            <a:avLst/>
          </a:prstGeom>
          <a:noFill/>
          <a:ln w="9525">
            <a:noFill/>
            <a:miter lim="800000"/>
            <a:headEnd/>
            <a:tailEnd/>
          </a:ln>
        </p:spPr>
        <p:txBody>
          <a:bodyPr>
            <a:spAutoFit/>
          </a:bodyPr>
          <a:lstStyle/>
          <a:p>
            <a:r>
              <a:rPr lang="en-US" b="1" dirty="0">
                <a:solidFill>
                  <a:srgbClr val="000000"/>
                </a:solidFill>
                <a:latin typeface="+mn-lt"/>
              </a:rPr>
              <a:t>By understanding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what emergency managers need </a:t>
            </a:r>
            <a:r>
              <a:rPr lang="en-US" b="1" dirty="0">
                <a:solidFill>
                  <a:srgbClr val="000000"/>
                </a:solidFill>
                <a:latin typeface="+mn-lt"/>
              </a:rPr>
              <a:t>to enhance the </a:t>
            </a:r>
            <a:r>
              <a:rPr lang="en-US" b="1" dirty="0" smtClean="0">
                <a:solidFill>
                  <a:srgbClr val="000000"/>
                </a:solidFill>
                <a:latin typeface="+mn-lt"/>
              </a:rPr>
              <a:t>development </a:t>
            </a:r>
            <a:r>
              <a:rPr lang="en-US" b="1" dirty="0">
                <a:solidFill>
                  <a:srgbClr val="000000"/>
                </a:solidFill>
                <a:latin typeface="+mn-lt"/>
              </a:rPr>
              <a:t>of </a:t>
            </a:r>
            <a:r>
              <a:rPr lang="en-US" b="1" dirty="0" smtClean="0">
                <a:solidFill>
                  <a:srgbClr val="000000"/>
                </a:solidFill>
                <a:latin typeface="+mn-lt"/>
              </a:rPr>
              <a:t>new National Weather Service forecasting tools   </a:t>
            </a:r>
            <a:endParaRPr lang="en-US" b="1" dirty="0">
              <a:solidFill>
                <a:srgbClr val="000000"/>
              </a:solidFill>
              <a:latin typeface="+mn-lt"/>
            </a:endParaRPr>
          </a:p>
        </p:txBody>
      </p:sp>
      <p:pic>
        <p:nvPicPr>
          <p:cNvPr id="3" name="Picture 2" descr="IMG_095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5025" y="4191000"/>
            <a:ext cx="3353412" cy="2514600"/>
          </a:xfrm>
          <a:prstGeom prst="rect">
            <a:avLst/>
          </a:prstGeom>
          <a:ln w="3175" cap="sq" cmpd="sng">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IMG_096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2063" y="3841750"/>
            <a:ext cx="3767137" cy="2826392"/>
          </a:xfrm>
          <a:prstGeom prst="rect">
            <a:avLst/>
          </a:prstGeom>
          <a:ln w="3175" cap="sq" cmpd="sng">
            <a:solidFill>
              <a:srgbClr val="000000"/>
            </a:solidFill>
            <a:prstDash val="solid"/>
            <a:miter lim="800000"/>
          </a:ln>
          <a:effectLst>
            <a:outerShdw blurRad="50800" dist="38100" dir="2700000" algn="tl" rotWithShape="0">
              <a:srgbClr val="000000">
                <a:alpha val="43000"/>
              </a:srgbClr>
            </a:outerShdw>
          </a:effectLst>
        </p:spPr>
      </p:pic>
      <p:sp>
        <p:nvSpPr>
          <p:cNvPr id="7" name="Curved Right Arrow 6"/>
          <p:cNvSpPr/>
          <p:nvPr/>
        </p:nvSpPr>
        <p:spPr>
          <a:xfrm rot="19323041">
            <a:off x="438780" y="2497134"/>
            <a:ext cx="556053" cy="1061673"/>
          </a:xfrm>
          <a:prstGeom prst="curvedRightArrow">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Tree>
    <p:extLst>
      <p:ext uri="{BB962C8B-B14F-4D97-AF65-F5344CB8AC3E}">
        <p14:creationId xmlns:p14="http://schemas.microsoft.com/office/powerpoint/2010/main" val="102620113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Inspiration">
      <a:dk1>
        <a:sysClr val="windowText" lastClr="000000"/>
      </a:dk1>
      <a:lt1>
        <a:sysClr val="window" lastClr="FFFFFF"/>
      </a:lt1>
      <a:dk2>
        <a:srgbClr val="2F2F26"/>
      </a:dk2>
      <a:lt2>
        <a:srgbClr val="9FA795"/>
      </a:lt2>
      <a:accent1>
        <a:srgbClr val="749805"/>
      </a:accent1>
      <a:accent2>
        <a:srgbClr val="BACC82"/>
      </a:accent2>
      <a:accent3>
        <a:srgbClr val="6E9EC2"/>
      </a:accent3>
      <a:accent4>
        <a:srgbClr val="2046A5"/>
      </a:accent4>
      <a:accent5>
        <a:srgbClr val="5039C6"/>
      </a:accent5>
      <a:accent6>
        <a:srgbClr val="7411D0"/>
      </a:accent6>
      <a:hlink>
        <a:srgbClr val="FFC000"/>
      </a:hlink>
      <a:folHlink>
        <a:srgbClr val="C0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77325</TotalTime>
  <Words>3995</Words>
  <Application>Microsoft Macintosh PowerPoint</Application>
  <PresentationFormat>On-screen Show (4:3)</PresentationFormat>
  <Paragraphs>433</Paragraphs>
  <Slides>50</Slides>
  <Notes>21</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Custom Design</vt:lpstr>
      <vt:lpstr>How Social Sciences Are &amp; Are Not Being Woven Into Meteorological Science </vt:lpstr>
      <vt:lpstr>Career as socio/hydro/meteoro/logist </vt:lpstr>
      <vt:lpstr>Today’s goal:  Spark interest in learning more   - for those new to the intersection of social science    &amp; meteorology &amp;   - for those with familiarity with the work  </vt:lpstr>
      <vt:lpstr>PowerPoint Presentation</vt:lpstr>
      <vt:lpstr>PowerPoint Presentation</vt:lpstr>
      <vt:lpstr>PowerPoint Presentation</vt:lpstr>
      <vt:lpstr>Population’s adaptive capacity</vt:lpstr>
      <vt:lpstr>Heat-health risk factors</vt:lpstr>
      <vt:lpstr>Ethnography research objectives – Jen Spinney</vt:lpstr>
      <vt:lpstr>Ethnography: Watch and listen to learn how emergency managers think</vt:lpstr>
      <vt:lpstr>PowerPoint Presentation</vt:lpstr>
      <vt:lpstr>PowerPoint Presentation</vt:lpstr>
      <vt:lpstr>PowerPoint Presentation</vt:lpstr>
      <vt:lpstr>Stakeholders have varying time frames &amp; risk thresholds</vt:lpstr>
      <vt:lpstr>Research findings challenge assumptions</vt:lpstr>
      <vt:lpstr>PowerPoint Presentation</vt:lpstr>
      <vt:lpstr>PowerPoint Presentation</vt:lpstr>
      <vt:lpstr>PowerPoint Presentation</vt:lpstr>
      <vt:lpstr>   West Nile Virus study epidemiology - public awareness example   </vt:lpstr>
      <vt:lpstr>WAS*IS capacity building initiative addressed two persistent issues</vt:lpstr>
      <vt:lpstr>Weather &amp; Society * Integrated Studies WAS*IS 2005-2011 </vt:lpstr>
      <vt:lpstr>PowerPoint Presentation</vt:lpstr>
      <vt:lpstr>WAS*IS mission – building socio-metero-logy capacity</vt:lpstr>
      <vt:lpstr>Public – private – nonprofit collaborations  to improve all elements of weather enterprise –  academic, private sector &amp; US National Weather Service  </vt:lpstr>
      <vt:lpstr>Russ Schumacher Atmospheric Science Professor Colorado State University</vt:lpstr>
      <vt:lpstr>Statistician describing extreme value theory to hydrologist, economist, historian &amp; meteorologist </vt:lpstr>
      <vt:lpstr>*Isabelle Ruin &amp; colleagues in Grenoble, France </vt:lpstr>
      <vt:lpstr>Research collaboration funded by NSF, NOAA &amp; Dallas/Fort Worth Council of Governments </vt:lpstr>
      <vt:lpstr>Real-time cameras inform all stakeholders &amp; officials</vt:lpstr>
      <vt:lpstr>PowerPoint Presentation</vt:lpstr>
      <vt:lpstr>PowerPoint Presentation</vt:lpstr>
      <vt:lpstr>PowerPoint Presentation</vt:lpstr>
      <vt:lpstr>Where to study?</vt:lpstr>
      <vt:lpstr>Research findings challenge assumptions – Read, Watch, Use them  No need to re-invent  Build on what we know</vt:lpstr>
      <vt:lpstr> NOAA Science Advisory Board 2013: In the Nation's Best Interest: Making the Most of NOAA's Science Enterprise – Final Report from Research &amp; Development Portfolio Review Task Force  </vt:lpstr>
      <vt:lpstr>No it’s NOT getting people to do anything – Provide people with what they say they need</vt:lpstr>
      <vt:lpstr>Bring forecasters &amp; emergency managers to your lab</vt:lpstr>
      <vt:lpstr>New media – interpretations beyond traditional channels: blogs &amp; other social media </vt:lpstr>
      <vt:lpstr>PowerPoint Presentation</vt:lpstr>
      <vt:lpstr>Agility is necessary with reduced relevance of past records  </vt:lpstr>
      <vt:lpstr>WAS * IS means changing from WAS to IS</vt:lpstr>
      <vt:lpstr>In 1976 144 people died in the Big Thompson Flood in Colorado – 10 people died in the much bigger 2013 floods</vt:lpstr>
      <vt:lpstr>PowerPoint Presentation</vt:lpstr>
      <vt:lpstr> </vt:lpstr>
      <vt:lpstr>Challenges</vt:lpstr>
      <vt:lpstr>Positive change agents</vt:lpstr>
      <vt:lpstr>Summary Network, research &amp; forecaster illustrations highlight directions &amp; opportunities </vt:lpstr>
      <vt:lpstr>When WAS * IS movement began in 2005</vt:lpstr>
      <vt:lpstr>Thanks to Brian Mills &amp; his team for hard work to get the User, Application &amp; Social Science (UAS) Program organized at World Weather Open Science Conference 2014 </vt:lpstr>
      <vt:lpstr>References</vt:lpstr>
    </vt:vector>
  </TitlesOfParts>
  <Manager/>
  <Company>NCAR\RAP</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terrib</dc:creator>
  <cp:keywords/>
  <dc:description/>
  <cp:lastModifiedBy>eve</cp:lastModifiedBy>
  <cp:revision>2558</cp:revision>
  <dcterms:created xsi:type="dcterms:W3CDTF">2008-12-12T18:06:30Z</dcterms:created>
  <dcterms:modified xsi:type="dcterms:W3CDTF">2020-10-29T17:03:41Z</dcterms:modified>
  <cp:category/>
</cp:coreProperties>
</file>